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46"/>
  </p:notesMasterIdLst>
  <p:handoutMasterIdLst>
    <p:handoutMasterId r:id="rId47"/>
  </p:handoutMasterIdLst>
  <p:sldIdLst>
    <p:sldId id="299" r:id="rId2"/>
    <p:sldId id="256" r:id="rId3"/>
    <p:sldId id="300" r:id="rId4"/>
    <p:sldId id="257" r:id="rId5"/>
    <p:sldId id="258" r:id="rId6"/>
    <p:sldId id="259" r:id="rId7"/>
    <p:sldId id="260" r:id="rId8"/>
    <p:sldId id="261" r:id="rId9"/>
    <p:sldId id="262" r:id="rId10"/>
    <p:sldId id="263" r:id="rId11"/>
    <p:sldId id="264" r:id="rId12"/>
    <p:sldId id="265" r:id="rId13"/>
    <p:sldId id="266" r:id="rId14"/>
    <p:sldId id="290" r:id="rId15"/>
    <p:sldId id="267" r:id="rId16"/>
    <p:sldId id="268" r:id="rId17"/>
    <p:sldId id="269" r:id="rId18"/>
    <p:sldId id="270" r:id="rId19"/>
    <p:sldId id="271" r:id="rId20"/>
    <p:sldId id="272" r:id="rId21"/>
    <p:sldId id="273" r:id="rId22"/>
    <p:sldId id="274" r:id="rId23"/>
    <p:sldId id="277" r:id="rId24"/>
    <p:sldId id="275" r:id="rId25"/>
    <p:sldId id="276" r:id="rId26"/>
    <p:sldId id="278" r:id="rId27"/>
    <p:sldId id="279" r:id="rId28"/>
    <p:sldId id="280" r:id="rId29"/>
    <p:sldId id="291" r:id="rId30"/>
    <p:sldId id="281" r:id="rId31"/>
    <p:sldId id="282" r:id="rId32"/>
    <p:sldId id="283" r:id="rId33"/>
    <p:sldId id="284" r:id="rId34"/>
    <p:sldId id="285" r:id="rId35"/>
    <p:sldId id="286" r:id="rId36"/>
    <p:sldId id="287" r:id="rId37"/>
    <p:sldId id="288" r:id="rId38"/>
    <p:sldId id="292" r:id="rId39"/>
    <p:sldId id="294" r:id="rId40"/>
    <p:sldId id="295" r:id="rId41"/>
    <p:sldId id="298" r:id="rId42"/>
    <p:sldId id="301" r:id="rId43"/>
    <p:sldId id="296" r:id="rId44"/>
    <p:sldId id="297" r:id="rId45"/>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30E0"/>
    <a:srgbClr val="FEE8F9"/>
    <a:srgbClr val="FEE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5" d="100"/>
          <a:sy n="55" d="100"/>
        </p:scale>
        <p:origin x="6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100C82F5-8D72-48A8-9499-DDC974024898}" type="datetimeFigureOut">
              <a:rPr lang="fr-FR" smtClean="0"/>
              <a:t>10/06/2022</a:t>
            </a:fld>
            <a:endParaRPr lang="fr-FR"/>
          </a:p>
        </p:txBody>
      </p:sp>
      <p:sp>
        <p:nvSpPr>
          <p:cNvPr id="4" name="Espace réservé du pied de page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2EA504E0-79E6-47EB-8430-F8123B725C44}" type="slidenum">
              <a:rPr lang="fr-FR" smtClean="0"/>
              <a:t>‹N°›</a:t>
            </a:fld>
            <a:endParaRPr lang="fr-FR"/>
          </a:p>
        </p:txBody>
      </p:sp>
    </p:spTree>
    <p:extLst>
      <p:ext uri="{BB962C8B-B14F-4D97-AF65-F5344CB8AC3E}">
        <p14:creationId xmlns:p14="http://schemas.microsoft.com/office/powerpoint/2010/main" val="3096431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2194CFFE-FAB1-4D5A-B7E7-427EC78A93BF}" type="datetimeFigureOut">
              <a:rPr lang="fr-FR" smtClean="0"/>
              <a:t>10/06/2022</a:t>
            </a:fld>
            <a:endParaRPr lang="fr-FR"/>
          </a:p>
        </p:txBody>
      </p:sp>
      <p:sp>
        <p:nvSpPr>
          <p:cNvPr id="4" name="Espace réservé de l'image des diapositives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E0AE5026-A6AE-4780-9E8F-4CFA89E1C530}" type="slidenum">
              <a:rPr lang="fr-FR" smtClean="0"/>
              <a:t>‹N°›</a:t>
            </a:fld>
            <a:endParaRPr lang="fr-FR"/>
          </a:p>
        </p:txBody>
      </p:sp>
    </p:spTree>
    <p:extLst>
      <p:ext uri="{BB962C8B-B14F-4D97-AF65-F5344CB8AC3E}">
        <p14:creationId xmlns:p14="http://schemas.microsoft.com/office/powerpoint/2010/main" val="3987036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8</a:t>
            </a:fld>
            <a:endParaRPr lang="fr-FR"/>
          </a:p>
        </p:txBody>
      </p:sp>
    </p:spTree>
    <p:extLst>
      <p:ext uri="{BB962C8B-B14F-4D97-AF65-F5344CB8AC3E}">
        <p14:creationId xmlns:p14="http://schemas.microsoft.com/office/powerpoint/2010/main" val="2756297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23</a:t>
            </a:fld>
            <a:endParaRPr lang="fr-FR"/>
          </a:p>
        </p:txBody>
      </p:sp>
    </p:spTree>
    <p:extLst>
      <p:ext uri="{BB962C8B-B14F-4D97-AF65-F5344CB8AC3E}">
        <p14:creationId xmlns:p14="http://schemas.microsoft.com/office/powerpoint/2010/main" val="2804248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24</a:t>
            </a:fld>
            <a:endParaRPr lang="fr-FR"/>
          </a:p>
        </p:txBody>
      </p:sp>
    </p:spTree>
    <p:extLst>
      <p:ext uri="{BB962C8B-B14F-4D97-AF65-F5344CB8AC3E}">
        <p14:creationId xmlns:p14="http://schemas.microsoft.com/office/powerpoint/2010/main" val="607622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25</a:t>
            </a:fld>
            <a:endParaRPr lang="fr-FR"/>
          </a:p>
        </p:txBody>
      </p:sp>
    </p:spTree>
    <p:extLst>
      <p:ext uri="{BB962C8B-B14F-4D97-AF65-F5344CB8AC3E}">
        <p14:creationId xmlns:p14="http://schemas.microsoft.com/office/powerpoint/2010/main" val="1367822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26</a:t>
            </a:fld>
            <a:endParaRPr lang="fr-FR"/>
          </a:p>
        </p:txBody>
      </p:sp>
    </p:spTree>
    <p:extLst>
      <p:ext uri="{BB962C8B-B14F-4D97-AF65-F5344CB8AC3E}">
        <p14:creationId xmlns:p14="http://schemas.microsoft.com/office/powerpoint/2010/main" val="153204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30</a:t>
            </a:fld>
            <a:endParaRPr lang="fr-FR"/>
          </a:p>
        </p:txBody>
      </p:sp>
    </p:spTree>
    <p:extLst>
      <p:ext uri="{BB962C8B-B14F-4D97-AF65-F5344CB8AC3E}">
        <p14:creationId xmlns:p14="http://schemas.microsoft.com/office/powerpoint/2010/main" val="3850330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31</a:t>
            </a:fld>
            <a:endParaRPr lang="fr-FR"/>
          </a:p>
        </p:txBody>
      </p:sp>
    </p:spTree>
    <p:extLst>
      <p:ext uri="{BB962C8B-B14F-4D97-AF65-F5344CB8AC3E}">
        <p14:creationId xmlns:p14="http://schemas.microsoft.com/office/powerpoint/2010/main" val="254162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Liste d’albums: Voici une sélection (non exhaustive)de titres d’albums de jeunesse et de liens </a:t>
            </a:r>
            <a:r>
              <a:rPr lang="fr-FR" dirty="0" err="1"/>
              <a:t>vidéopour</a:t>
            </a:r>
            <a:r>
              <a:rPr lang="fr-FR" dirty="0"/>
              <a:t> accompagner votre discours auprès de votre </a:t>
            </a:r>
            <a:r>
              <a:rPr lang="fr-FR" dirty="0" err="1"/>
              <a:t>enfant:Petit</a:t>
            </a:r>
            <a:r>
              <a:rPr lang="fr-FR" dirty="0"/>
              <a:t> Ours brun: Petit Ours brun va à l’</a:t>
            </a:r>
            <a:r>
              <a:rPr lang="fr-FR" dirty="0" err="1"/>
              <a:t>école:histoire</a:t>
            </a:r>
            <a:r>
              <a:rPr lang="fr-FR" dirty="0"/>
              <a:t> portant sur le trajet et l’arrivée à l’</a:t>
            </a:r>
            <a:r>
              <a:rPr lang="fr-FR" dirty="0" err="1"/>
              <a:t>écolehttps</a:t>
            </a:r>
            <a:r>
              <a:rPr lang="fr-FR" dirty="0"/>
              <a:t>://www.youtube.com/</a:t>
            </a:r>
            <a:r>
              <a:rPr lang="fr-FR" dirty="0" err="1"/>
              <a:t>watch?v</a:t>
            </a:r>
            <a:r>
              <a:rPr lang="fr-FR" dirty="0"/>
              <a:t>=Ny-R-Y2uYbUPetit Ours Brun rentre à l’</a:t>
            </a:r>
            <a:r>
              <a:rPr lang="fr-FR" dirty="0" err="1"/>
              <a:t>école:Petit</a:t>
            </a:r>
            <a:r>
              <a:rPr lang="fr-FR" dirty="0"/>
              <a:t> Ours brun découvre son école et sa salle de classe, se sépare de sa maman puis la </a:t>
            </a:r>
            <a:r>
              <a:rPr lang="fr-FR" dirty="0" err="1"/>
              <a:t>retrouvehttps</a:t>
            </a:r>
            <a:r>
              <a:rPr lang="fr-FR" dirty="0"/>
              <a:t>://www.youtube.com/</a:t>
            </a:r>
            <a:r>
              <a:rPr lang="fr-FR" dirty="0" err="1"/>
              <a:t>watch?v</a:t>
            </a:r>
            <a:r>
              <a:rPr lang="fr-FR" dirty="0"/>
              <a:t>=GXMfG0uwMzET’choupi:T’</a:t>
            </a:r>
            <a:r>
              <a:rPr lang="fr-FR" dirty="0" err="1"/>
              <a:t>choupi</a:t>
            </a:r>
            <a:r>
              <a:rPr lang="fr-FR" dirty="0"/>
              <a:t> rentre à l’école: séparation et déroulement de la première journée et </a:t>
            </a:r>
            <a:r>
              <a:rPr lang="fr-FR" dirty="0" err="1"/>
              <a:t>retrouvaillesT’choupi</a:t>
            </a:r>
            <a:r>
              <a:rPr lang="fr-FR" dirty="0"/>
              <a:t> rentre à l’école(vidéo): préparation le matin de la rentrée https://www.dailymotion.com/</a:t>
            </a:r>
            <a:r>
              <a:rPr lang="fr-FR" dirty="0" err="1"/>
              <a:t>video</a:t>
            </a:r>
            <a:r>
              <a:rPr lang="fr-FR" dirty="0"/>
              <a:t>/x2dyapxT’choupi à l’école: déroulement de la première </a:t>
            </a:r>
            <a:r>
              <a:rPr lang="fr-FR" dirty="0" err="1"/>
              <a:t>journéeT’choupi</a:t>
            </a:r>
            <a:r>
              <a:rPr lang="fr-FR" dirty="0"/>
              <a:t> mange à la </a:t>
            </a:r>
            <a:r>
              <a:rPr lang="fr-FR" dirty="0" err="1"/>
              <a:t>cantinehttps</a:t>
            </a:r>
            <a:r>
              <a:rPr lang="fr-FR" dirty="0"/>
              <a:t>://www.youtube.com/</a:t>
            </a:r>
            <a:r>
              <a:rPr lang="fr-FR" dirty="0" err="1"/>
              <a:t>watch?v</a:t>
            </a:r>
            <a:r>
              <a:rPr lang="fr-FR" dirty="0"/>
              <a:t>=nbfzolJ0sBUT’choupi fait la sieste(à l’école)https://www.youtube.com/watch?v=-cz4g9K34Xo</a:t>
            </a:r>
          </a:p>
          <a:p>
            <a:r>
              <a:rPr lang="fr-FR" dirty="0"/>
              <a:t>Liste d’albums (suite)Vive l’</a:t>
            </a:r>
            <a:r>
              <a:rPr lang="fr-FR" dirty="0" err="1"/>
              <a:t>école!Kididochttps</a:t>
            </a:r>
            <a:r>
              <a:rPr lang="fr-FR" dirty="0"/>
              <a:t>://www.youtube.com/</a:t>
            </a:r>
            <a:r>
              <a:rPr lang="fr-FR" dirty="0" err="1"/>
              <a:t>watch?v</a:t>
            </a:r>
            <a:r>
              <a:rPr lang="fr-FR" dirty="0"/>
              <a:t>=TdNu_VB9kCgSpot va à l’</a:t>
            </a:r>
            <a:r>
              <a:rPr lang="fr-FR" dirty="0" err="1"/>
              <a:t>écoled’Eric</a:t>
            </a:r>
            <a:r>
              <a:rPr lang="fr-FR" dirty="0"/>
              <a:t> Hill: première journée d’école de </a:t>
            </a:r>
            <a:r>
              <a:rPr lang="fr-FR" dirty="0" err="1"/>
              <a:t>SpotEn</a:t>
            </a:r>
            <a:r>
              <a:rPr lang="fr-FR" dirty="0"/>
              <a:t> </a:t>
            </a:r>
            <a:r>
              <a:rPr lang="fr-FR" dirty="0" err="1"/>
              <a:t>français:https</a:t>
            </a:r>
            <a:r>
              <a:rPr lang="fr-FR" dirty="0"/>
              <a:t>://www.youtube.com/</a:t>
            </a:r>
            <a:r>
              <a:rPr lang="fr-FR" dirty="0" err="1"/>
              <a:t>watch?v</a:t>
            </a:r>
            <a:r>
              <a:rPr lang="fr-FR" dirty="0"/>
              <a:t>=</a:t>
            </a:r>
            <a:r>
              <a:rPr lang="fr-FR" dirty="0" err="1"/>
              <a:t>FIb-spbLTOEEn</a:t>
            </a:r>
            <a:r>
              <a:rPr lang="fr-FR" dirty="0"/>
              <a:t> </a:t>
            </a:r>
            <a:r>
              <a:rPr lang="fr-FR" dirty="0" err="1"/>
              <a:t>espagnol:https</a:t>
            </a:r>
            <a:r>
              <a:rPr lang="fr-FR" dirty="0"/>
              <a:t>://www.youtube.com/</a:t>
            </a:r>
            <a:r>
              <a:rPr lang="fr-FR" dirty="0" err="1"/>
              <a:t>watch?v</a:t>
            </a:r>
            <a:r>
              <a:rPr lang="fr-FR" dirty="0"/>
              <a:t>=QGV1j5zd6gIEn </a:t>
            </a:r>
            <a:r>
              <a:rPr lang="fr-FR" dirty="0" err="1"/>
              <a:t>anglais:https</a:t>
            </a:r>
            <a:r>
              <a:rPr lang="fr-FR" dirty="0"/>
              <a:t>://www.youtube.com/</a:t>
            </a:r>
            <a:r>
              <a:rPr lang="fr-FR" dirty="0" err="1"/>
              <a:t>watch?time_continue</a:t>
            </a:r>
            <a:r>
              <a:rPr lang="fr-FR" dirty="0"/>
              <a:t>=48&amp;v=XKn4FSp6Q-Y&amp;feature=</a:t>
            </a:r>
            <a:r>
              <a:rPr lang="fr-FR" dirty="0" err="1"/>
              <a:t>emb_logoTrotro</a:t>
            </a:r>
            <a:r>
              <a:rPr lang="fr-FR" dirty="0"/>
              <a:t> et </a:t>
            </a:r>
            <a:r>
              <a:rPr lang="fr-FR" dirty="0" err="1"/>
              <a:t>Zaza</a:t>
            </a:r>
            <a:r>
              <a:rPr lang="fr-FR" dirty="0"/>
              <a:t> vont à l’école: trajet et première journée d’école pour </a:t>
            </a:r>
            <a:r>
              <a:rPr lang="fr-FR" dirty="0" err="1"/>
              <a:t>Trotrohttps</a:t>
            </a:r>
            <a:r>
              <a:rPr lang="fr-FR" dirty="0"/>
              <a:t>://www.youtube.com/</a:t>
            </a:r>
            <a:r>
              <a:rPr lang="fr-FR" dirty="0" err="1"/>
              <a:t>watch?v</a:t>
            </a:r>
            <a:r>
              <a:rPr lang="fr-FR" dirty="0"/>
              <a:t>=PIVWgX2VwJULe train des </a:t>
            </a:r>
            <a:r>
              <a:rPr lang="fr-FR" dirty="0" err="1"/>
              <a:t>sourisde</a:t>
            </a:r>
            <a:r>
              <a:rPr lang="fr-FR" dirty="0"/>
              <a:t> </a:t>
            </a:r>
            <a:r>
              <a:rPr lang="fr-FR" dirty="0" err="1"/>
              <a:t>Haruo</a:t>
            </a:r>
            <a:r>
              <a:rPr lang="fr-FR" dirty="0"/>
              <a:t> </a:t>
            </a:r>
            <a:r>
              <a:rPr lang="fr-FR" dirty="0" err="1"/>
              <a:t>Yamashita</a:t>
            </a:r>
            <a:r>
              <a:rPr lang="fr-FR" dirty="0"/>
              <a:t> et </a:t>
            </a:r>
            <a:r>
              <a:rPr lang="fr-FR" dirty="0" err="1"/>
              <a:t>Kazuo</a:t>
            </a:r>
            <a:r>
              <a:rPr lang="fr-FR" dirty="0"/>
              <a:t> </a:t>
            </a:r>
            <a:r>
              <a:rPr lang="fr-FR" dirty="0" err="1"/>
              <a:t>Iwamura</a:t>
            </a:r>
            <a:r>
              <a:rPr lang="fr-FR" dirty="0"/>
              <a:t>: une maman souris ruse pour amener ses petits à l’</a:t>
            </a:r>
            <a:r>
              <a:rPr lang="fr-FR" dirty="0" err="1"/>
              <a:t>écolehttps</a:t>
            </a:r>
            <a:r>
              <a:rPr lang="fr-FR" dirty="0"/>
              <a:t>://vimeo.com/400696914A l’</a:t>
            </a:r>
            <a:r>
              <a:rPr lang="fr-FR" dirty="0" err="1"/>
              <a:t>écolede</a:t>
            </a:r>
            <a:r>
              <a:rPr lang="fr-FR" dirty="0"/>
              <a:t> Bénédicte </a:t>
            </a:r>
            <a:r>
              <a:rPr lang="fr-FR" dirty="0" err="1"/>
              <a:t>Guettierhttp</a:t>
            </a:r>
            <a:r>
              <a:rPr lang="fr-FR" dirty="0"/>
              <a:t>://scolawebtv.crdp-versailles.fr/?id=59675</a:t>
            </a:r>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33</a:t>
            </a:fld>
            <a:endParaRPr lang="fr-FR"/>
          </a:p>
        </p:txBody>
      </p:sp>
    </p:spTree>
    <p:extLst>
      <p:ext uri="{BB962C8B-B14F-4D97-AF65-F5344CB8AC3E}">
        <p14:creationId xmlns:p14="http://schemas.microsoft.com/office/powerpoint/2010/main" val="2922990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rentrée, la séparation: comment bien se préparer?La première rentrée est un grand moment pour l’enfant et ses parents. Elle est source de beaucoup d’émotions et chacun réagit à sa manière. Les conseils d’une psychologue: https://www.lamaisondesmaternelles.fr/article/</a:t>
            </a:r>
            <a:r>
              <a:rPr lang="fr-FR" dirty="0" err="1"/>
              <a:t>premiere-rentree-les-conseils-d-une-psychologuePour</a:t>
            </a:r>
            <a:r>
              <a:rPr lang="fr-FR" dirty="0"/>
              <a:t> bien la préparer, nous vous invitons </a:t>
            </a:r>
            <a:r>
              <a:rPr lang="fr-FR" dirty="0" err="1"/>
              <a:t>àexpliciter</a:t>
            </a:r>
            <a:r>
              <a:rPr lang="fr-FR" dirty="0"/>
              <a:t> à votre enfant en prenant par exemple appui sur des albums de jeunesses et/ou le cas  échéant sur le livret d’accueil de l’école :ce qu’est l’école, les types d’activité qu’il va y </a:t>
            </a:r>
            <a:r>
              <a:rPr lang="fr-FR" dirty="0" err="1"/>
              <a:t>faireque</a:t>
            </a:r>
            <a:r>
              <a:rPr lang="fr-FR" dirty="0"/>
              <a:t> tous les enfants de </a:t>
            </a:r>
            <a:r>
              <a:rPr lang="fr-FR" dirty="0" err="1"/>
              <a:t>sonâge</a:t>
            </a:r>
            <a:r>
              <a:rPr lang="fr-FR" dirty="0"/>
              <a:t> vont à l’</a:t>
            </a:r>
            <a:r>
              <a:rPr lang="fr-FR" dirty="0" err="1"/>
              <a:t>écolequ’il</a:t>
            </a:r>
            <a:r>
              <a:rPr lang="fr-FR" dirty="0"/>
              <a:t> va y aller presque tous </a:t>
            </a:r>
            <a:r>
              <a:rPr lang="fr-FR" dirty="0" err="1"/>
              <a:t>lesjours</a:t>
            </a:r>
            <a:r>
              <a:rPr lang="fr-FR" dirty="0"/>
              <a:t> qu’un proche </a:t>
            </a:r>
            <a:r>
              <a:rPr lang="fr-FR" dirty="0" err="1"/>
              <a:t>viendratoujoursle</a:t>
            </a:r>
            <a:r>
              <a:rPr lang="fr-FR" dirty="0"/>
              <a:t> chercher, (il faudra bien le prévenir quand vous partirez surtout ne partez pas «en douce»)Faites plusieurs fois le trajet tout en le commentant et en parlant de l’école,  sans dramatiser ou idéaliser (se promener, observer le bâtiment, la cour...) pour remplacer le fait de ne pas pouvoir visiter l’</a:t>
            </a:r>
            <a:r>
              <a:rPr lang="fr-FR" dirty="0" err="1"/>
              <a:t>écoleLe</a:t>
            </a:r>
            <a:r>
              <a:rPr lang="fr-FR" dirty="0"/>
              <a:t> doudou, la tétine ou un objet (sécurisé) appartenant à s</a:t>
            </a: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34</a:t>
            </a:fld>
            <a:endParaRPr lang="fr-FR"/>
          </a:p>
        </p:txBody>
      </p:sp>
    </p:spTree>
    <p:extLst>
      <p:ext uri="{BB962C8B-B14F-4D97-AF65-F5344CB8AC3E}">
        <p14:creationId xmlns:p14="http://schemas.microsoft.com/office/powerpoint/2010/main" val="3654226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35</a:t>
            </a:fld>
            <a:endParaRPr lang="fr-FR"/>
          </a:p>
        </p:txBody>
      </p:sp>
    </p:spTree>
    <p:extLst>
      <p:ext uri="{BB962C8B-B14F-4D97-AF65-F5344CB8AC3E}">
        <p14:creationId xmlns:p14="http://schemas.microsoft.com/office/powerpoint/2010/main" val="1782159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36</a:t>
            </a:fld>
            <a:endParaRPr lang="fr-FR"/>
          </a:p>
        </p:txBody>
      </p:sp>
    </p:spTree>
    <p:extLst>
      <p:ext uri="{BB962C8B-B14F-4D97-AF65-F5344CB8AC3E}">
        <p14:creationId xmlns:p14="http://schemas.microsoft.com/office/powerpoint/2010/main" val="350711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9</a:t>
            </a:fld>
            <a:endParaRPr lang="fr-FR"/>
          </a:p>
        </p:txBody>
      </p:sp>
    </p:spTree>
    <p:extLst>
      <p:ext uri="{BB962C8B-B14F-4D97-AF65-F5344CB8AC3E}">
        <p14:creationId xmlns:p14="http://schemas.microsoft.com/office/powerpoint/2010/main" val="4167257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a:t>
            </a:r>
            <a:r>
              <a:rPr lang="fr-FR" dirty="0" err="1"/>
              <a:t>propretéUn</a:t>
            </a:r>
            <a:r>
              <a:rPr lang="fr-FR" dirty="0"/>
              <a:t> enfant qui n’est pas encore tout à fait propre (journée et/ou sieste) a toute sa place à l’école maternelle et ne peut être refusé. Nous vous invitons à placer dans un sac dès le premier jour un change au nom de l’enfant (une culotte, un pantalon, un t-shirt et une paire de chaussettes).Habillez votre enfant avec des affaires simples à retirer et à mettre Voici un document pour vous aider à l’apprentissage à la </a:t>
            </a:r>
            <a:r>
              <a:rPr lang="fr-FR" dirty="0" err="1"/>
              <a:t>propreté:http</a:t>
            </a:r>
            <a:r>
              <a:rPr lang="fr-FR" dirty="0"/>
              <a:t>://</a:t>
            </a:r>
            <a:r>
              <a:rPr lang="fr-FR" dirty="0" smtClean="0"/>
              <a:t>www.ac-versailles.fr/dsden91/cid129863/organisation-pedagogique-maternelle.html</a:t>
            </a:r>
          </a:p>
          <a:p>
            <a:endParaRPr lang="fr-FR" dirty="0"/>
          </a:p>
          <a:p>
            <a:endParaRPr lang="fr-FR" dirty="0" smtClean="0"/>
          </a:p>
          <a:p>
            <a:r>
              <a:rPr lang="fr-FR" dirty="0" err="1"/>
              <a:t>Desvidéospour</a:t>
            </a:r>
            <a:r>
              <a:rPr lang="fr-FR" dirty="0"/>
              <a:t> encore mieux vous préparer à cette première </a:t>
            </a:r>
            <a:r>
              <a:rPr lang="fr-FR" dirty="0" err="1"/>
              <a:t>rentrée:https</a:t>
            </a:r>
            <a:r>
              <a:rPr lang="fr-FR" dirty="0"/>
              <a:t>://www.weo.fr/video/premiere-rentree-en-maternelle-la-confiance-au-rendez-vous/Voici un extrait de l’émission La Maison des </a:t>
            </a:r>
            <a:r>
              <a:rPr lang="fr-FR" dirty="0" err="1"/>
              <a:t>maternellessur</a:t>
            </a:r>
            <a:r>
              <a:rPr lang="fr-FR" dirty="0"/>
              <a:t> France 5 </a:t>
            </a:r>
            <a:r>
              <a:rPr lang="fr-FR" dirty="0" err="1"/>
              <a:t>dédiéeà</a:t>
            </a:r>
            <a:r>
              <a:rPr lang="fr-FR" dirty="0"/>
              <a:t> la première rentrée des </a:t>
            </a:r>
            <a:r>
              <a:rPr lang="fr-FR" dirty="0" err="1"/>
              <a:t>classes:http</a:t>
            </a:r>
            <a:r>
              <a:rPr lang="fr-FR" dirty="0"/>
              <a:t>://www.viewpure.com/V²AwQCCX5UQE?start=0&amp;end=0La vidéo dure 21 minutes. Le découpage vous permettra de vous repérer selon vos attentes:-Début: l’instruction obligatoire à 3 ans-2’11: la ½ journée d’école en début d’année-3’36: témoignage autour de l’annonce à son enfant de l’entrée à l’école-4’45: la propreté et la sieste-6’22: le doudou et de la tétine-7’02: l’enfant qui fait le «clown» à la maison à la sieste et au repas -9’00: </a:t>
            </a:r>
            <a:r>
              <a:rPr lang="fr-FR" dirty="0" err="1"/>
              <a:t>reportagesur</a:t>
            </a:r>
            <a:r>
              <a:rPr lang="fr-FR" dirty="0"/>
              <a:t> la première visite de l’école-14’25: la séparation-15’23: les relations sociales-17’10: le premier jour de maternelle-20’10: Refus d’un enfant d’aller à l’</a:t>
            </a:r>
            <a:r>
              <a:rPr lang="fr-FR" dirty="0" err="1"/>
              <a:t>écoleL’enregistrement</a:t>
            </a:r>
            <a:r>
              <a:rPr lang="fr-FR" dirty="0"/>
              <a:t> audio d’une future maman d’élève de petite </a:t>
            </a:r>
            <a:r>
              <a:rPr lang="fr-FR" dirty="0" err="1"/>
              <a:t>sectionNous</a:t>
            </a:r>
            <a:r>
              <a:rPr lang="fr-FR" dirty="0"/>
              <a:t> vous proposons d’écouter le questionnement de Sarah, maman d’Adam qui doit faire sa rentrée en septembre prochain, et les </a:t>
            </a:r>
            <a:r>
              <a:rPr lang="fr-FR" dirty="0" err="1"/>
              <a:t>réponsesd’une</a:t>
            </a:r>
            <a:r>
              <a:rPr lang="fr-FR" dirty="0"/>
              <a:t> conseillère </a:t>
            </a:r>
            <a:r>
              <a:rPr lang="fr-FR" dirty="0" err="1"/>
              <a:t>pédagogique:http</a:t>
            </a:r>
            <a:r>
              <a:rPr lang="fr-FR" dirty="0"/>
              <a:t>://</a:t>
            </a:r>
            <a:r>
              <a:rPr lang="fr-FR" dirty="0" smtClean="0"/>
              <a:t>www.missionmaternelle78.ac-versailles.fr/</a:t>
            </a:r>
            <a:r>
              <a:rPr lang="fr-FR" dirty="0" err="1" smtClean="0"/>
              <a:t>wp</a:t>
            </a:r>
            <a:r>
              <a:rPr lang="fr-FR" dirty="0" smtClean="0"/>
              <a:t>-content/</a:t>
            </a:r>
            <a:r>
              <a:rPr lang="fr-FR" dirty="0" err="1" smtClean="0"/>
              <a:t>uploads</a:t>
            </a:r>
            <a:r>
              <a:rPr lang="fr-FR" dirty="0" smtClean="0"/>
              <a:t>/sites/447/2020/06/Maternelle-Lettre-aux-directeurs-enseignants-La-rentrée-V4-1.pdf</a:t>
            </a:r>
          </a:p>
          <a:p>
            <a:endParaRPr lang="fr-FR" dirty="0" smtClean="0"/>
          </a:p>
          <a:p>
            <a:endParaRPr lang="fr-FR" dirty="0" smtClean="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37</a:t>
            </a:fld>
            <a:endParaRPr lang="fr-FR"/>
          </a:p>
        </p:txBody>
      </p:sp>
    </p:spTree>
    <p:extLst>
      <p:ext uri="{BB962C8B-B14F-4D97-AF65-F5344CB8AC3E}">
        <p14:creationId xmlns:p14="http://schemas.microsoft.com/office/powerpoint/2010/main" val="648477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10</a:t>
            </a:fld>
            <a:endParaRPr lang="fr-FR"/>
          </a:p>
        </p:txBody>
      </p:sp>
    </p:spTree>
    <p:extLst>
      <p:ext uri="{BB962C8B-B14F-4D97-AF65-F5344CB8AC3E}">
        <p14:creationId xmlns:p14="http://schemas.microsoft.com/office/powerpoint/2010/main" val="315622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11</a:t>
            </a:fld>
            <a:endParaRPr lang="fr-FR"/>
          </a:p>
        </p:txBody>
      </p:sp>
    </p:spTree>
    <p:extLst>
      <p:ext uri="{BB962C8B-B14F-4D97-AF65-F5344CB8AC3E}">
        <p14:creationId xmlns:p14="http://schemas.microsoft.com/office/powerpoint/2010/main" val="158981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15</a:t>
            </a:fld>
            <a:endParaRPr lang="fr-FR"/>
          </a:p>
        </p:txBody>
      </p:sp>
    </p:spTree>
    <p:extLst>
      <p:ext uri="{BB962C8B-B14F-4D97-AF65-F5344CB8AC3E}">
        <p14:creationId xmlns:p14="http://schemas.microsoft.com/office/powerpoint/2010/main" val="3076460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a:t>
            </a:r>
            <a:r>
              <a:rPr lang="fr-FR" dirty="0" err="1"/>
              <a:t>journéede</a:t>
            </a:r>
            <a:r>
              <a:rPr lang="fr-FR" dirty="0"/>
              <a:t> </a:t>
            </a:r>
            <a:r>
              <a:rPr lang="fr-FR" dirty="0" err="1"/>
              <a:t>classeLe</a:t>
            </a:r>
            <a:r>
              <a:rPr lang="fr-FR" dirty="0"/>
              <a:t> programme de l’école maternelle cadre les enseignements. Il s’étale sur les 3 années du cycle 1 qui constitue le cycle de l’école maternelle. Il est organisé en 5 domaines d’apprentissage: Mobiliser </a:t>
            </a:r>
            <a:r>
              <a:rPr lang="fr-FR" dirty="0" err="1"/>
              <a:t>lelangage</a:t>
            </a:r>
            <a:r>
              <a:rPr lang="fr-FR" dirty="0"/>
              <a:t> dans toutes ses </a:t>
            </a:r>
            <a:r>
              <a:rPr lang="fr-FR" dirty="0" err="1"/>
              <a:t>dimensionsAgir</a:t>
            </a:r>
            <a:r>
              <a:rPr lang="fr-FR" dirty="0"/>
              <a:t>, s’exprimer, comprendre à travers l’activité </a:t>
            </a:r>
            <a:r>
              <a:rPr lang="fr-FR" dirty="0" err="1"/>
              <a:t>physiqueAgir</a:t>
            </a:r>
            <a:r>
              <a:rPr lang="fr-FR" dirty="0"/>
              <a:t>, s’exprimer, comprendre à travers les activités </a:t>
            </a:r>
            <a:r>
              <a:rPr lang="fr-FR" dirty="0" err="1"/>
              <a:t>artistiquesConstruire</a:t>
            </a:r>
            <a:r>
              <a:rPr lang="fr-FR" dirty="0"/>
              <a:t> les premiers outils pour structurer sa </a:t>
            </a:r>
            <a:r>
              <a:rPr lang="fr-FR" dirty="0" err="1"/>
              <a:t>penséeExplorer</a:t>
            </a:r>
            <a:r>
              <a:rPr lang="fr-FR" dirty="0"/>
              <a:t> le </a:t>
            </a:r>
            <a:r>
              <a:rPr lang="fr-FR" dirty="0" err="1"/>
              <a:t>mondeLes</a:t>
            </a:r>
            <a:r>
              <a:rPr lang="fr-FR" dirty="0"/>
              <a:t> enfants apprennent ensemble à travers 4 modalités d’apprentissage:En </a:t>
            </a:r>
            <a:r>
              <a:rPr lang="fr-FR" dirty="0" err="1"/>
              <a:t>jouantEn</a:t>
            </a:r>
            <a:r>
              <a:rPr lang="fr-FR" dirty="0"/>
              <a:t> réfléchissant, en résolvant des </a:t>
            </a:r>
            <a:r>
              <a:rPr lang="fr-FR" dirty="0" err="1"/>
              <a:t>problèmesEn</a:t>
            </a:r>
            <a:r>
              <a:rPr lang="fr-FR" dirty="0"/>
              <a:t> s’</a:t>
            </a:r>
            <a:r>
              <a:rPr lang="fr-FR" dirty="0" err="1"/>
              <a:t>exerçantEn</a:t>
            </a:r>
            <a:r>
              <a:rPr lang="fr-FR" dirty="0"/>
              <a:t> se remémorant et en </a:t>
            </a:r>
            <a:r>
              <a:rPr lang="fr-FR" dirty="0" err="1"/>
              <a:t>mémorisantVoici</a:t>
            </a:r>
            <a:r>
              <a:rPr lang="fr-FR" dirty="0"/>
              <a:t> un </a:t>
            </a:r>
            <a:r>
              <a:rPr lang="fr-FR" dirty="0" err="1"/>
              <a:t>exempled’activités</a:t>
            </a:r>
            <a:r>
              <a:rPr lang="fr-FR" dirty="0"/>
              <a:t> d’apprentissage: </a:t>
            </a:r>
          </a:p>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19</a:t>
            </a:fld>
            <a:endParaRPr lang="fr-FR"/>
          </a:p>
        </p:txBody>
      </p:sp>
      <p:pic>
        <p:nvPicPr>
          <p:cNvPr id="5" name="Image 4"/>
          <p:cNvPicPr>
            <a:picLocks noChangeAspect="1"/>
          </p:cNvPicPr>
          <p:nvPr/>
        </p:nvPicPr>
        <p:blipFill>
          <a:blip r:embed="rId3"/>
          <a:stretch>
            <a:fillRect/>
          </a:stretch>
        </p:blipFill>
        <p:spPr>
          <a:xfrm>
            <a:off x="666909" y="6731501"/>
            <a:ext cx="5418634" cy="3246838"/>
          </a:xfrm>
          <a:prstGeom prst="rect">
            <a:avLst/>
          </a:prstGeom>
        </p:spPr>
      </p:pic>
    </p:spTree>
    <p:extLst>
      <p:ext uri="{BB962C8B-B14F-4D97-AF65-F5344CB8AC3E}">
        <p14:creationId xmlns:p14="http://schemas.microsoft.com/office/powerpoint/2010/main" val="175967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20</a:t>
            </a:fld>
            <a:endParaRPr lang="fr-FR"/>
          </a:p>
        </p:txBody>
      </p:sp>
    </p:spTree>
    <p:extLst>
      <p:ext uri="{BB962C8B-B14F-4D97-AF65-F5344CB8AC3E}">
        <p14:creationId xmlns:p14="http://schemas.microsoft.com/office/powerpoint/2010/main" val="1655024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21</a:t>
            </a:fld>
            <a:endParaRPr lang="fr-FR"/>
          </a:p>
        </p:txBody>
      </p:sp>
    </p:spTree>
    <p:extLst>
      <p:ext uri="{BB962C8B-B14F-4D97-AF65-F5344CB8AC3E}">
        <p14:creationId xmlns:p14="http://schemas.microsoft.com/office/powerpoint/2010/main" val="274471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E105286-34C8-408C-A797-ECAD663DDB99}" type="slidenum">
              <a:rPr lang="fr-FR" smtClean="0"/>
              <a:t>22</a:t>
            </a:fld>
            <a:endParaRPr lang="fr-FR"/>
          </a:p>
        </p:txBody>
      </p:sp>
    </p:spTree>
    <p:extLst>
      <p:ext uri="{BB962C8B-B14F-4D97-AF65-F5344CB8AC3E}">
        <p14:creationId xmlns:p14="http://schemas.microsoft.com/office/powerpoint/2010/main" val="183449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smtClean="0"/>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6/10/2022</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0104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74573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3196650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mage avec légen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107ABEF-3823-4901-9E5B-572CFA9FC87B}" type="datetimeFigureOut">
              <a:rPr lang="fr-FR" smtClean="0"/>
              <a:t>10/06/2022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1856DD-88C7-4767-9A33-36F922CC7B1C}" type="slidenum">
              <a:rPr lang="fr-FR" smtClean="0"/>
              <a:t>‹N°›</a:t>
            </a:fld>
            <a:endParaRPr lang="fr-FR"/>
          </a:p>
        </p:txBody>
      </p:sp>
      <p:sp>
        <p:nvSpPr>
          <p:cNvPr id="9" name="Espace réservé pour une image  8"/>
          <p:cNvSpPr>
            <a:spLocks noGrp="1"/>
          </p:cNvSpPr>
          <p:nvPr>
            <p:ph type="pic" sz="quarter" idx="15" hasCustomPrompt="1"/>
          </p:nvPr>
        </p:nvSpPr>
        <p:spPr>
          <a:xfrm>
            <a:off x="4489322" y="1036927"/>
            <a:ext cx="2420937" cy="2160000"/>
          </a:xfrm>
        </p:spPr>
        <p:txBody>
          <a:bodyPr/>
          <a:lstStyle>
            <a:lvl1pPr marL="0" indent="0">
              <a:buNone/>
              <a:defRPr/>
            </a:lvl1pPr>
          </a:lstStyle>
          <a:p>
            <a:r>
              <a:rPr lang="fr-FR" dirty="0" smtClean="0"/>
              <a:t>Cliquer sur l’icône pour insérer une image</a:t>
            </a:r>
            <a:endParaRPr lang="fr-FR" dirty="0"/>
          </a:p>
        </p:txBody>
      </p:sp>
      <p:sp>
        <p:nvSpPr>
          <p:cNvPr id="12" name="Espace réservé pour une image  11"/>
          <p:cNvSpPr>
            <a:spLocks noGrp="1"/>
          </p:cNvSpPr>
          <p:nvPr>
            <p:ph type="pic" sz="quarter" idx="16" hasCustomPrompt="1"/>
          </p:nvPr>
        </p:nvSpPr>
        <p:spPr>
          <a:xfrm>
            <a:off x="8610600" y="3988381"/>
            <a:ext cx="2570162" cy="2160000"/>
          </a:xfrm>
        </p:spPr>
        <p:txBody>
          <a:bodyPr/>
          <a:lstStyle>
            <a:lvl1pPr marL="0" indent="0">
              <a:buNone/>
              <a:defRPr/>
            </a:lvl1pPr>
          </a:lstStyle>
          <a:p>
            <a:r>
              <a:rPr lang="fr-FR" dirty="0" smtClean="0"/>
              <a:t>Cliquer sur l’icône pour insérer une image</a:t>
            </a:r>
            <a:endParaRPr lang="fr-FR" dirty="0"/>
          </a:p>
        </p:txBody>
      </p:sp>
      <p:sp>
        <p:nvSpPr>
          <p:cNvPr id="14" name="Espace réservé pour une image  11"/>
          <p:cNvSpPr>
            <a:spLocks noGrp="1"/>
          </p:cNvSpPr>
          <p:nvPr>
            <p:ph type="pic" sz="quarter" idx="17" hasCustomPrompt="1"/>
          </p:nvPr>
        </p:nvSpPr>
        <p:spPr>
          <a:xfrm>
            <a:off x="4414710" y="3780433"/>
            <a:ext cx="2570162" cy="2160000"/>
          </a:xfrm>
        </p:spPr>
        <p:txBody>
          <a:bodyPr/>
          <a:lstStyle>
            <a:lvl1pPr marL="0" indent="0">
              <a:buNone/>
              <a:defRPr/>
            </a:lvl1pPr>
          </a:lstStyle>
          <a:p>
            <a:r>
              <a:rPr lang="fr-FR" dirty="0" smtClean="0"/>
              <a:t>Cliquer sur l’icône pour insérer une image</a:t>
            </a:r>
            <a:endParaRPr lang="fr-FR" dirty="0"/>
          </a:p>
        </p:txBody>
      </p:sp>
      <p:sp>
        <p:nvSpPr>
          <p:cNvPr id="16" name="Espace réservé pour une image  11"/>
          <p:cNvSpPr>
            <a:spLocks noGrp="1"/>
          </p:cNvSpPr>
          <p:nvPr>
            <p:ph type="pic" sz="quarter" idx="18" hasCustomPrompt="1"/>
          </p:nvPr>
        </p:nvSpPr>
        <p:spPr>
          <a:xfrm>
            <a:off x="8391963" y="1030901"/>
            <a:ext cx="2570162" cy="2160000"/>
          </a:xfrm>
        </p:spPr>
        <p:txBody>
          <a:bodyPr/>
          <a:lstStyle>
            <a:lvl1pPr marL="0" indent="0">
              <a:buNone/>
              <a:defRPr/>
            </a:lvl1pPr>
          </a:lstStyle>
          <a:p>
            <a:r>
              <a:rPr lang="fr-FR" dirty="0" smtClean="0"/>
              <a:t>Cliquer sur l’icône pour insérer une image</a:t>
            </a:r>
            <a:endParaRPr lang="fr-FR" dirty="0"/>
          </a:p>
        </p:txBody>
      </p:sp>
      <p:sp>
        <p:nvSpPr>
          <p:cNvPr id="17" name="Espace réservé pour une image  11"/>
          <p:cNvSpPr>
            <a:spLocks noGrp="1"/>
          </p:cNvSpPr>
          <p:nvPr>
            <p:ph type="pic" sz="quarter" idx="19" hasCustomPrompt="1"/>
          </p:nvPr>
        </p:nvSpPr>
        <p:spPr>
          <a:xfrm>
            <a:off x="1156326" y="1036927"/>
            <a:ext cx="2570162" cy="2160000"/>
          </a:xfrm>
        </p:spPr>
        <p:txBody>
          <a:bodyPr/>
          <a:lstStyle>
            <a:lvl1pPr marL="0" indent="0">
              <a:buNone/>
              <a:defRPr/>
            </a:lvl1pPr>
          </a:lstStyle>
          <a:p>
            <a:r>
              <a:rPr lang="fr-FR" dirty="0" smtClean="0"/>
              <a:t>Cliquer sur l’icône pour insérer une image</a:t>
            </a:r>
            <a:endParaRPr lang="fr-FR" dirty="0"/>
          </a:p>
        </p:txBody>
      </p:sp>
      <p:sp>
        <p:nvSpPr>
          <p:cNvPr id="18" name="Espace réservé pour une image  11"/>
          <p:cNvSpPr>
            <a:spLocks noGrp="1"/>
          </p:cNvSpPr>
          <p:nvPr>
            <p:ph type="pic" sz="quarter" idx="20" hasCustomPrompt="1"/>
          </p:nvPr>
        </p:nvSpPr>
        <p:spPr>
          <a:xfrm>
            <a:off x="838200" y="3754995"/>
            <a:ext cx="2570162" cy="2160000"/>
          </a:xfrm>
        </p:spPr>
        <p:txBody>
          <a:bodyPr/>
          <a:lstStyle>
            <a:lvl1pPr marL="0" indent="0">
              <a:buNone/>
              <a:defRPr/>
            </a:lvl1pPr>
          </a:lstStyle>
          <a:p>
            <a:r>
              <a:rPr lang="fr-FR" dirty="0" smtClean="0"/>
              <a:t>Cliquer sur l’icône pour insérer une image</a:t>
            </a:r>
            <a:endParaRPr lang="fr-FR" dirty="0"/>
          </a:p>
        </p:txBody>
      </p:sp>
    </p:spTree>
    <p:extLst>
      <p:ext uri="{BB962C8B-B14F-4D97-AF65-F5344CB8AC3E}">
        <p14:creationId xmlns:p14="http://schemas.microsoft.com/office/powerpoint/2010/main" val="27050247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7ABEF-3823-4901-9E5B-572CFA9FC87B}" type="datetimeFigureOut">
              <a:rPr lang="fr-FR" smtClean="0"/>
              <a:t>10/06/2022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‹N°›</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252195269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7ABEF-3823-4901-9E5B-572CFA9FC87B}" type="datetimeFigureOut">
              <a:rPr lang="fr-FR" smtClean="0"/>
              <a:t>10/06/2022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‹N°›</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42719907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7ABEF-3823-4901-9E5B-572CFA9FC87B}" type="datetimeFigureOut">
              <a:rPr lang="fr-FR" smtClean="0"/>
              <a:t>10/06/2022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1856DD-88C7-4767-9A33-36F922CC7B1C}" type="slidenum">
              <a:rPr lang="fr-FR" smtClean="0"/>
              <a:t>‹N°›</a:t>
            </a:fld>
            <a:endParaRPr lang="fr-FR"/>
          </a:p>
        </p:txBody>
      </p:sp>
      <p:sp>
        <p:nvSpPr>
          <p:cNvPr id="6" name="Espace réservé pour une image  5"/>
          <p:cNvSpPr>
            <a:spLocks noGrp="1"/>
          </p:cNvSpPr>
          <p:nvPr>
            <p:ph type="pic" sz="quarter" idx="13" hasCustomPrompt="1"/>
          </p:nvPr>
        </p:nvSpPr>
        <p:spPr>
          <a:xfrm>
            <a:off x="644346" y="976268"/>
            <a:ext cx="2937054" cy="2100262"/>
          </a:xfrm>
        </p:spPr>
        <p:txBody>
          <a:bodyPr/>
          <a:lstStyle>
            <a:lvl1pPr>
              <a:defRPr/>
            </a:lvl1pPr>
          </a:lstStyle>
          <a:p>
            <a:r>
              <a:rPr lang="fr-FR" dirty="0" smtClean="0"/>
              <a:t>Insérer une image</a:t>
            </a:r>
            <a:endParaRPr lang="fr-FR" dirty="0"/>
          </a:p>
        </p:txBody>
      </p:sp>
      <p:sp>
        <p:nvSpPr>
          <p:cNvPr id="11" name="Espace réservé pour une image  5"/>
          <p:cNvSpPr>
            <a:spLocks noGrp="1"/>
          </p:cNvSpPr>
          <p:nvPr>
            <p:ph type="pic" sz="quarter" idx="17" hasCustomPrompt="1"/>
          </p:nvPr>
        </p:nvSpPr>
        <p:spPr>
          <a:xfrm>
            <a:off x="6785422" y="3840297"/>
            <a:ext cx="2937054" cy="2100262"/>
          </a:xfrm>
        </p:spPr>
        <p:txBody>
          <a:bodyPr/>
          <a:lstStyle>
            <a:lvl1pPr>
              <a:defRPr/>
            </a:lvl1pPr>
          </a:lstStyle>
          <a:p>
            <a:r>
              <a:rPr lang="fr-FR" dirty="0" smtClean="0"/>
              <a:t>Insérer une image</a:t>
            </a:r>
            <a:endParaRPr lang="fr-FR" dirty="0"/>
          </a:p>
        </p:txBody>
      </p:sp>
      <p:sp>
        <p:nvSpPr>
          <p:cNvPr id="12" name="Espace réservé pour une image  5"/>
          <p:cNvSpPr>
            <a:spLocks noGrp="1"/>
          </p:cNvSpPr>
          <p:nvPr>
            <p:ph type="pic" sz="quarter" idx="18" hasCustomPrompt="1"/>
          </p:nvPr>
        </p:nvSpPr>
        <p:spPr>
          <a:xfrm>
            <a:off x="2570073" y="3885999"/>
            <a:ext cx="2937054" cy="2100262"/>
          </a:xfrm>
        </p:spPr>
        <p:txBody>
          <a:bodyPr/>
          <a:lstStyle>
            <a:lvl1pPr>
              <a:defRPr/>
            </a:lvl1pPr>
          </a:lstStyle>
          <a:p>
            <a:r>
              <a:rPr lang="fr-FR" dirty="0" smtClean="0"/>
              <a:t>Insérer une image</a:t>
            </a:r>
            <a:endParaRPr lang="fr-FR" dirty="0"/>
          </a:p>
        </p:txBody>
      </p:sp>
      <p:sp>
        <p:nvSpPr>
          <p:cNvPr id="13" name="Espace réservé pour une image  5"/>
          <p:cNvSpPr>
            <a:spLocks noGrp="1"/>
          </p:cNvSpPr>
          <p:nvPr>
            <p:ph type="pic" sz="quarter" idx="19" hasCustomPrompt="1"/>
          </p:nvPr>
        </p:nvSpPr>
        <p:spPr>
          <a:xfrm>
            <a:off x="4627473" y="976268"/>
            <a:ext cx="2937054" cy="2100262"/>
          </a:xfrm>
        </p:spPr>
        <p:txBody>
          <a:bodyPr/>
          <a:lstStyle>
            <a:lvl1pPr>
              <a:defRPr/>
            </a:lvl1pPr>
          </a:lstStyle>
          <a:p>
            <a:r>
              <a:rPr lang="fr-FR" dirty="0" smtClean="0"/>
              <a:t>Insérer une image</a:t>
            </a:r>
            <a:endParaRPr lang="fr-FR" dirty="0"/>
          </a:p>
        </p:txBody>
      </p:sp>
      <p:sp>
        <p:nvSpPr>
          <p:cNvPr id="14" name="Espace réservé pour une image  5"/>
          <p:cNvSpPr>
            <a:spLocks noGrp="1"/>
          </p:cNvSpPr>
          <p:nvPr>
            <p:ph type="pic" sz="quarter" idx="20" hasCustomPrompt="1"/>
          </p:nvPr>
        </p:nvSpPr>
        <p:spPr>
          <a:xfrm>
            <a:off x="8513673" y="976268"/>
            <a:ext cx="2937054" cy="2100262"/>
          </a:xfrm>
        </p:spPr>
        <p:txBody>
          <a:bodyPr/>
          <a:lstStyle>
            <a:lvl1pPr>
              <a:defRPr/>
            </a:lvl1pPr>
          </a:lstStyle>
          <a:p>
            <a:r>
              <a:rPr lang="fr-FR" dirty="0" smtClean="0"/>
              <a:t>Insérer une image</a:t>
            </a:r>
            <a:endParaRPr lang="fr-FR" dirty="0"/>
          </a:p>
        </p:txBody>
      </p:sp>
    </p:spTree>
    <p:extLst>
      <p:ext uri="{BB962C8B-B14F-4D97-AF65-F5344CB8AC3E}">
        <p14:creationId xmlns:p14="http://schemas.microsoft.com/office/powerpoint/2010/main" val="428604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7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fr-FR" dirty="0" smtClean="0"/>
              <a:t>Cliquez et modifiez le titre</a:t>
            </a:r>
            <a:endParaRPr dirty="0"/>
          </a:p>
        </p:txBody>
      </p:sp>
      <p:sp>
        <p:nvSpPr>
          <p:cNvPr id="3" name="Content Placeholder 2"/>
          <p:cNvSpPr>
            <a:spLocks noGrp="1"/>
          </p:cNvSpPr>
          <p:nvPr>
            <p:ph idx="1"/>
          </p:nvPr>
        </p:nvSpPr>
        <p:spPr>
          <a:xfrm>
            <a:off x="664633" y="1981201"/>
            <a:ext cx="10093015" cy="4144963"/>
          </a:xfrm>
        </p:spPr>
        <p:txBody>
          <a:bodyPr/>
          <a:lstStyle>
            <a:lvl1pPr>
              <a:buClr>
                <a:schemeClr val="accent6">
                  <a:lumMod val="75000"/>
                </a:schemeClr>
              </a:buClr>
              <a:defRPr/>
            </a:lvl1pPr>
            <a:lvl2pPr>
              <a:buClr>
                <a:schemeClr val="accent6">
                  <a:lumMod val="75000"/>
                </a:schemeClr>
              </a:buClr>
              <a:defRPr/>
            </a:lvl2pPr>
            <a:lvl3pPr>
              <a:buClr>
                <a:schemeClr val="accent6">
                  <a:lumMod val="75000"/>
                </a:schemeClr>
              </a:buClr>
              <a:defRPr/>
            </a:lvl3pPr>
            <a:lvl4pPr>
              <a:buClr>
                <a:schemeClr val="accent6">
                  <a:lumMod val="75000"/>
                </a:schemeClr>
              </a:buClr>
              <a:defRPr/>
            </a:lvl4pPr>
            <a:lvl5pPr>
              <a:buClr>
                <a:schemeClr val="accent6">
                  <a:lumMod val="75000"/>
                </a:schemeClr>
              </a:buCl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4" name="Date Placeholder 3"/>
          <p:cNvSpPr>
            <a:spLocks noGrp="1"/>
          </p:cNvSpPr>
          <p:nvPr>
            <p:ph type="dt" sz="half" idx="10"/>
          </p:nvPr>
        </p:nvSpPr>
        <p:spPr/>
        <p:txBody>
          <a:bodyPr/>
          <a:lstStyle/>
          <a:p>
            <a:fld id="{BCAB83C4-0B02-4E54-8ED5-58FB659AF9C0}" type="datetimeFigureOut">
              <a:rPr lang="fr-FR" smtClean="0"/>
              <a:pPr/>
              <a:t>10/06/2022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65A01F-C4C9-40F9-A558-C517A63623A3}" type="slidenum">
              <a:rPr lang="fr-FR" smtClean="0"/>
              <a:pPr/>
              <a:t>‹N°›</a:t>
            </a:fld>
            <a:endParaRPr lang="fr-FR"/>
          </a:p>
        </p:txBody>
      </p:sp>
    </p:spTree>
    <p:extLst>
      <p:ext uri="{BB962C8B-B14F-4D97-AF65-F5344CB8AC3E}">
        <p14:creationId xmlns:p14="http://schemas.microsoft.com/office/powerpoint/2010/main" val="8251912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8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60000"/>
                    <a:lumOff val="40000"/>
                  </a:schemeClr>
                </a:solidFill>
              </a:defRPr>
            </a:lvl1pPr>
          </a:lstStyle>
          <a:p>
            <a:r>
              <a:rPr lang="fr-FR" dirty="0" smtClean="0"/>
              <a:t>Cliquez et modifiez le titre</a:t>
            </a:r>
            <a:endParaRPr dirty="0"/>
          </a:p>
        </p:txBody>
      </p:sp>
      <p:sp>
        <p:nvSpPr>
          <p:cNvPr id="3" name="Content Placeholder 2"/>
          <p:cNvSpPr>
            <a:spLocks noGrp="1"/>
          </p:cNvSpPr>
          <p:nvPr>
            <p:ph idx="1"/>
          </p:nvPr>
        </p:nvSpPr>
        <p:spPr>
          <a:xfrm>
            <a:off x="664633" y="1981201"/>
            <a:ext cx="10093015" cy="4144963"/>
          </a:xfrm>
        </p:spPr>
        <p:txBody>
          <a:bodyPr/>
          <a:lstStyle>
            <a:lvl1pPr>
              <a:buClr>
                <a:schemeClr val="accent2">
                  <a:lumMod val="60000"/>
                  <a:lumOff val="40000"/>
                </a:schemeClr>
              </a:buClr>
              <a:defRPr/>
            </a:lvl1pPr>
            <a:lvl2pPr>
              <a:buClr>
                <a:schemeClr val="accent2">
                  <a:lumMod val="60000"/>
                  <a:lumOff val="40000"/>
                </a:schemeClr>
              </a:buClr>
              <a:defRPr/>
            </a:lvl2pPr>
            <a:lvl3pPr>
              <a:buClr>
                <a:schemeClr val="accent2">
                  <a:lumMod val="60000"/>
                  <a:lumOff val="40000"/>
                </a:schemeClr>
              </a:buClr>
              <a:defRPr/>
            </a:lvl3pPr>
            <a:lvl4pPr>
              <a:buClr>
                <a:schemeClr val="accent2">
                  <a:lumMod val="60000"/>
                  <a:lumOff val="40000"/>
                </a:schemeClr>
              </a:buClr>
              <a:defRPr/>
            </a:lvl4pPr>
            <a:lvl5pPr>
              <a:buClr>
                <a:schemeClr val="accent2">
                  <a:lumMod val="60000"/>
                  <a:lumOff val="40000"/>
                </a:schemeClr>
              </a:buCl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4" name="Date Placeholder 3"/>
          <p:cNvSpPr>
            <a:spLocks noGrp="1"/>
          </p:cNvSpPr>
          <p:nvPr>
            <p:ph type="dt" sz="half" idx="10"/>
          </p:nvPr>
        </p:nvSpPr>
        <p:spPr/>
        <p:txBody>
          <a:bodyPr/>
          <a:lstStyle/>
          <a:p>
            <a:fld id="{BCAB83C4-0B02-4E54-8ED5-58FB659AF9C0}" type="datetimeFigureOut">
              <a:rPr lang="fr-FR" smtClean="0"/>
              <a:pPr/>
              <a:t>10/06/2022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65A01F-C4C9-40F9-A558-C517A63623A3}" type="slidenum">
              <a:rPr lang="fr-FR" smtClean="0"/>
              <a:pPr/>
              <a:t>‹N°›</a:t>
            </a:fld>
            <a:endParaRPr lang="fr-FR"/>
          </a:p>
        </p:txBody>
      </p:sp>
    </p:spTree>
    <p:extLst>
      <p:ext uri="{BB962C8B-B14F-4D97-AF65-F5344CB8AC3E}">
        <p14:creationId xmlns:p14="http://schemas.microsoft.com/office/powerpoint/2010/main" val="35890979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9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60000"/>
                    <a:lumOff val="40000"/>
                  </a:schemeClr>
                </a:solidFill>
              </a:defRPr>
            </a:lvl1pPr>
          </a:lstStyle>
          <a:p>
            <a:r>
              <a:rPr lang="fr-FR" dirty="0" smtClean="0"/>
              <a:t>Cliquez et modifiez le titre</a:t>
            </a:r>
            <a:endParaRPr dirty="0"/>
          </a:p>
        </p:txBody>
      </p:sp>
      <p:sp>
        <p:nvSpPr>
          <p:cNvPr id="3" name="Content Placeholder 2"/>
          <p:cNvSpPr>
            <a:spLocks noGrp="1"/>
          </p:cNvSpPr>
          <p:nvPr>
            <p:ph idx="1"/>
          </p:nvPr>
        </p:nvSpPr>
        <p:spPr>
          <a:xfrm>
            <a:off x="664633" y="1981201"/>
            <a:ext cx="10093015" cy="4144963"/>
          </a:xfrm>
        </p:spPr>
        <p:txBody>
          <a:bodyPr/>
          <a:lstStyle>
            <a:lvl1pPr>
              <a:buClr>
                <a:schemeClr val="accent4">
                  <a:lumMod val="60000"/>
                  <a:lumOff val="40000"/>
                </a:schemeClr>
              </a:buClr>
              <a:defRPr/>
            </a:lvl1pPr>
            <a:lvl2pPr>
              <a:buClr>
                <a:schemeClr val="accent4">
                  <a:lumMod val="60000"/>
                  <a:lumOff val="40000"/>
                </a:schemeClr>
              </a:buClr>
              <a:defRPr/>
            </a:lvl2pPr>
            <a:lvl3pPr>
              <a:buClr>
                <a:schemeClr val="accent4">
                  <a:lumMod val="60000"/>
                  <a:lumOff val="40000"/>
                </a:schemeClr>
              </a:buClr>
              <a:defRPr/>
            </a:lvl3pPr>
            <a:lvl4pPr>
              <a:buClr>
                <a:schemeClr val="accent4">
                  <a:lumMod val="60000"/>
                  <a:lumOff val="40000"/>
                </a:schemeClr>
              </a:buClr>
              <a:defRPr/>
            </a:lvl4pPr>
            <a:lvl5pPr>
              <a:buClr>
                <a:schemeClr val="accent4">
                  <a:lumMod val="60000"/>
                  <a:lumOff val="40000"/>
                </a:schemeClr>
              </a:buCl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dirty="0"/>
          </a:p>
        </p:txBody>
      </p:sp>
      <p:sp>
        <p:nvSpPr>
          <p:cNvPr id="4" name="Date Placeholder 3"/>
          <p:cNvSpPr>
            <a:spLocks noGrp="1"/>
          </p:cNvSpPr>
          <p:nvPr>
            <p:ph type="dt" sz="half" idx="10"/>
          </p:nvPr>
        </p:nvSpPr>
        <p:spPr/>
        <p:txBody>
          <a:bodyPr/>
          <a:lstStyle/>
          <a:p>
            <a:fld id="{BCAB83C4-0B02-4E54-8ED5-58FB659AF9C0}" type="datetimeFigureOut">
              <a:rPr lang="fr-FR" smtClean="0"/>
              <a:pPr/>
              <a:t>10/06/2022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65A01F-C4C9-40F9-A558-C517A63623A3}" type="slidenum">
              <a:rPr lang="fr-FR" smtClean="0"/>
              <a:pPr/>
              <a:t>‹N°›</a:t>
            </a:fld>
            <a:endParaRPr lang="fr-FR"/>
          </a:p>
        </p:txBody>
      </p:sp>
    </p:spTree>
    <p:extLst>
      <p:ext uri="{BB962C8B-B14F-4D97-AF65-F5344CB8AC3E}">
        <p14:creationId xmlns:p14="http://schemas.microsoft.com/office/powerpoint/2010/main" val="48843188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107ABEF-3823-4901-9E5B-572CFA9FC87B}" type="datetimeFigureOut">
              <a:rPr lang="fr-FR" smtClean="0"/>
              <a:t>10/06/2022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A1856DD-88C7-4767-9A33-36F922CC7B1C}" type="slidenum">
              <a:rPr lang="fr-FR" smtClean="0"/>
              <a:t>‹N°›</a:t>
            </a:fld>
            <a:endParaRPr lang="fr-FR"/>
          </a:p>
        </p:txBody>
      </p:sp>
      <p:sp>
        <p:nvSpPr>
          <p:cNvPr id="7" name="Espace réservé pour une image  6"/>
          <p:cNvSpPr>
            <a:spLocks noGrp="1"/>
          </p:cNvSpPr>
          <p:nvPr>
            <p:ph type="pic" sz="quarter" idx="13" hasCustomPrompt="1"/>
          </p:nvPr>
        </p:nvSpPr>
        <p:spPr>
          <a:xfrm>
            <a:off x="2897745" y="1690688"/>
            <a:ext cx="6555347" cy="4504050"/>
          </a:xfrm>
        </p:spPr>
        <p:txBody>
          <a:bodyPr/>
          <a:lstStyle>
            <a:lvl1pPr marL="0" indent="0">
              <a:buNone/>
              <a:defRPr baseline="0"/>
            </a:lvl1pPr>
          </a:lstStyle>
          <a:p>
            <a:r>
              <a:rPr lang="fr-FR" dirty="0" smtClean="0"/>
              <a:t>Cliquer sur l’icône pour insérer la photo de l’école</a:t>
            </a:r>
            <a:endParaRPr lang="fr-FR" dirty="0"/>
          </a:p>
        </p:txBody>
      </p:sp>
    </p:spTree>
    <p:extLst>
      <p:ext uri="{BB962C8B-B14F-4D97-AF65-F5344CB8AC3E}">
        <p14:creationId xmlns:p14="http://schemas.microsoft.com/office/powerpoint/2010/main" val="12855166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65278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6/10/2022</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4221843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6/10/2022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81525273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6/10/2022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68374374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6/10/2022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88412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6/10/2022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499483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smtClean="0"/>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6/10/2022</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‹N°›</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65155"/>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smtClean="0"/>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6/10/2022</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0757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6/10/2022</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478011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9.JP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s>
</file>

<file path=ppt/slides/_rels/slide24.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9.png"/><Relationship Id="rId7"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1.jpg"/><Relationship Id="rId5" Type="http://schemas.openxmlformats.org/officeDocument/2006/relationships/image" Target="../media/image34.jpg"/><Relationship Id="rId10" Type="http://schemas.openxmlformats.org/officeDocument/2006/relationships/image" Target="../media/image45.jpg"/><Relationship Id="rId4" Type="http://schemas.openxmlformats.org/officeDocument/2006/relationships/image" Target="../media/image40.png"/><Relationship Id="rId9" Type="http://schemas.openxmlformats.org/officeDocument/2006/relationships/image" Target="../media/image44.jpeg"/></Relationships>
</file>

<file path=ppt/slides/_rels/slide25.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10" Type="http://schemas.openxmlformats.org/officeDocument/2006/relationships/image" Target="../media/image53.jpeg"/><Relationship Id="rId4" Type="http://schemas.openxmlformats.org/officeDocument/2006/relationships/image" Target="../media/image47.jp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hyperlink" Target="mailto:https://www.youtube.com/watch?v=UovXvv9Q62M" TargetMode="External"/><Relationship Id="rId3" Type="http://schemas.openxmlformats.org/officeDocument/2006/relationships/hyperlink" Target="mailto:https://www.youtube.com/watch?v=UQH9CkPIrJk&amp;subject=Tchoupi%20va%20sur%20le%20pot" TargetMode="External"/><Relationship Id="rId7" Type="http://schemas.openxmlformats.org/officeDocument/2006/relationships/hyperlink" Target="mailto:https://www.youtube.com/watch?v=TpIPp_hq6cY" TargetMode="External"/><Relationship Id="rId2" Type="http://schemas.openxmlformats.org/officeDocument/2006/relationships/image" Target="../media/image67.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hyperlink" Target="mailto:https://www.youtube.com/watch?v=juyRWwOc2n4" TargetMode="External"/><Relationship Id="rId10" Type="http://schemas.openxmlformats.org/officeDocument/2006/relationships/hyperlink" Target="mailto:https://www.youtube.com/watch?v=-_8Ni02IIbQ" TargetMode="External"/><Relationship Id="rId4" Type="http://schemas.openxmlformats.org/officeDocument/2006/relationships/image" Target="../media/image68.png"/><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nbfzolJ0sBU" TargetMode="External"/><Relationship Id="rId3" Type="http://schemas.openxmlformats.org/officeDocument/2006/relationships/hyperlink" Target="https://www.youtube.com/watch?v=GXMfG0uwMzE" TargetMode="External"/><Relationship Id="rId7" Type="http://schemas.openxmlformats.org/officeDocument/2006/relationships/image" Target="../media/image74.png"/><Relationship Id="rId12" Type="http://schemas.openxmlformats.org/officeDocument/2006/relationships/hyperlink" Target="https://www.youtube.com/watch?v=PIVWgX2VwJU" TargetMode="External"/><Relationship Id="rId2"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hyperlink" Target="https://www.dailymotion.com/video/x2dyapx" TargetMode="External"/><Relationship Id="rId10" Type="http://schemas.openxmlformats.org/officeDocument/2006/relationships/hyperlink" Target="https://www.youtube.com/watch?v=-cz4g9K34Xo" TargetMode="External"/><Relationship Id="rId4" Type="http://schemas.openxmlformats.org/officeDocument/2006/relationships/image" Target="../media/image72.PNG"/><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https://www.youtube.com/watch?v=FIb-spbLTOE" TargetMode="External"/><Relationship Id="rId2" Type="http://schemas.openxmlformats.org/officeDocument/2006/relationships/image" Target="../media/image77.png"/><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hyperlink" Target="mailto:https://www.youtube.com/watch?v=RdhuMWr9VB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onisep.fr/Parents/L-Ecole-expliquee-aux-parents-en-video/L-organisation-de-la-vie-a-l-ecole" TargetMode="External"/><Relationship Id="rId2" Type="http://schemas.openxmlformats.org/officeDocument/2006/relationships/hyperlink" Target="http://www.onisep.fr/Parents/L-Ecole-expliquee-aux-parents-en-video/La-mission-de-l-Ecole" TargetMode="Externa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hyperlink" Target="https://mallettedesparents.education.gouv.fr/parents/ID231/les-temps-forts-de-l-annee-scolaire-a-l-ecole-maternelle" TargetMode="Externa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hyperlink" Target="http://www.viewpure.com/VAwQCCX5UQE?start=0&amp;end=0" TargetMode="Externa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hyperlink" Target="https://www.lamaisondesmaternelles.fr/article/premiere-rentree-les-conseils-d-une-psychologue"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850670"/>
          </a:xfrm>
        </p:spPr>
        <p:style>
          <a:lnRef idx="1">
            <a:schemeClr val="accent1"/>
          </a:lnRef>
          <a:fillRef idx="2">
            <a:schemeClr val="accent1"/>
          </a:fillRef>
          <a:effectRef idx="1">
            <a:schemeClr val="accent1"/>
          </a:effectRef>
          <a:fontRef idx="minor">
            <a:schemeClr val="dk1"/>
          </a:fontRef>
        </p:style>
        <p:txBody>
          <a:bodyPr>
            <a:normAutofit/>
          </a:bodyPr>
          <a:lstStyle/>
          <a:p>
            <a:r>
              <a:rPr lang="fr-FR" sz="3600" dirty="0" smtClean="0">
                <a:solidFill>
                  <a:srgbClr val="7030A0"/>
                </a:solidFill>
              </a:rPr>
              <a:t>Avertissement </a:t>
            </a:r>
            <a:endParaRPr lang="fr-FR" sz="3600" dirty="0">
              <a:solidFill>
                <a:srgbClr val="7030A0"/>
              </a:solidFill>
            </a:endParaRPr>
          </a:p>
        </p:txBody>
      </p:sp>
      <p:sp>
        <p:nvSpPr>
          <p:cNvPr id="3" name="Espace réservé du contenu 2"/>
          <p:cNvSpPr>
            <a:spLocks noGrp="1"/>
          </p:cNvSpPr>
          <p:nvPr>
            <p:ph idx="1"/>
          </p:nvPr>
        </p:nvSpPr>
        <p:spPr>
          <a:xfrm>
            <a:off x="1251677" y="1371601"/>
            <a:ext cx="10469267" cy="4779817"/>
          </a:xfrm>
        </p:spPr>
        <p:txBody>
          <a:bodyPr>
            <a:normAutofit fontScale="92500" lnSpcReduction="10000"/>
          </a:bodyPr>
          <a:lstStyle/>
          <a:p>
            <a:pPr marL="0" indent="0">
              <a:buNone/>
            </a:pPr>
            <a:r>
              <a:rPr lang="fr-FR" sz="3600" dirty="0" smtClean="0"/>
              <a:t>Ce document est un document de travail, conçu à titre d’exemple et est non exhaustif. </a:t>
            </a:r>
          </a:p>
          <a:p>
            <a:r>
              <a:rPr lang="fr-FR" sz="3600" dirty="0" smtClean="0"/>
              <a:t>Il est donc modifiable par les équipes en fonction des choix retenus par celle-ci et par le contexte de l’école;  </a:t>
            </a:r>
          </a:p>
          <a:p>
            <a:r>
              <a:rPr lang="fr-FR" sz="3600" dirty="0" smtClean="0"/>
              <a:t>Il a vocation à aider les équipes à réfléchir au support pour la réunion de présentation de l’école aux parents  </a:t>
            </a:r>
            <a:endParaRPr lang="fr-FR" sz="3600" dirty="0"/>
          </a:p>
          <a:p>
            <a:pPr marL="0" indent="0">
              <a:buNone/>
            </a:pPr>
            <a:r>
              <a:rPr lang="fr-FR" sz="3600" dirty="0" smtClean="0"/>
              <a:t>         objectif d’une première scolarisation réussie        pour tous.  </a:t>
            </a:r>
          </a:p>
          <a:p>
            <a:endParaRPr lang="fr-FR" dirty="0"/>
          </a:p>
        </p:txBody>
      </p:sp>
      <p:sp>
        <p:nvSpPr>
          <p:cNvPr id="4" name="Flèche droite 3"/>
          <p:cNvSpPr/>
          <p:nvPr/>
        </p:nvSpPr>
        <p:spPr>
          <a:xfrm>
            <a:off x="1676399" y="4862946"/>
            <a:ext cx="540328" cy="2770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55312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70708" y="127481"/>
            <a:ext cx="10771718" cy="7694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4400" dirty="0" smtClean="0">
                <a:solidFill>
                  <a:srgbClr val="7030A0"/>
                </a:solidFill>
              </a:rPr>
              <a:t>Les horaires de l’école</a:t>
            </a:r>
            <a:endParaRPr lang="fr-FR" sz="4400" dirty="0">
              <a:solidFill>
                <a:srgbClr val="7030A0"/>
              </a:solidFill>
            </a:endParaRPr>
          </a:p>
        </p:txBody>
      </p:sp>
      <p:sp>
        <p:nvSpPr>
          <p:cNvPr id="4" name="ZoneTexte 3"/>
          <p:cNvSpPr txBox="1"/>
          <p:nvPr/>
        </p:nvSpPr>
        <p:spPr>
          <a:xfrm>
            <a:off x="770708" y="896922"/>
            <a:ext cx="8307978" cy="830997"/>
          </a:xfrm>
          <a:prstGeom prst="rect">
            <a:avLst/>
          </a:prstGeom>
          <a:noFill/>
        </p:spPr>
        <p:txBody>
          <a:bodyPr wrap="square" rtlCol="0">
            <a:spAutoFit/>
          </a:bodyPr>
          <a:lstStyle/>
          <a:p>
            <a:pPr marL="285750" indent="-285750">
              <a:buFont typeface="Wingdings" panose="05000000000000000000" pitchFamily="2" charset="2"/>
              <a:buChar char="q"/>
            </a:pPr>
            <a:r>
              <a:rPr lang="fr-FR" sz="2400" dirty="0" smtClean="0"/>
              <a:t> </a:t>
            </a:r>
            <a:r>
              <a:rPr lang="fr-FR" sz="2000" dirty="0" smtClean="0"/>
              <a:t>Fréquentation régulière tous les jours souhaitée,</a:t>
            </a:r>
            <a:endParaRPr lang="fr-FR" sz="1000" dirty="0" smtClean="0"/>
          </a:p>
          <a:p>
            <a:pPr marL="285750" indent="-285750">
              <a:buFont typeface="Wingdings" panose="05000000000000000000" pitchFamily="2" charset="2"/>
              <a:buChar char="q"/>
            </a:pPr>
            <a:r>
              <a:rPr lang="fr-FR" sz="2400" dirty="0" smtClean="0"/>
              <a:t> </a:t>
            </a:r>
            <a:r>
              <a:rPr lang="fr-FR" sz="2000" dirty="0" smtClean="0"/>
              <a:t>Respect des horaires</a:t>
            </a:r>
            <a:endParaRPr lang="fr-FR" sz="2000" dirty="0"/>
          </a:p>
        </p:txBody>
      </p:sp>
      <p:graphicFrame>
        <p:nvGraphicFramePr>
          <p:cNvPr id="6" name="Espace réservé du tableau 7"/>
          <p:cNvGraphicFramePr>
            <a:graphicFrameLocks/>
          </p:cNvGraphicFramePr>
          <p:nvPr>
            <p:extLst>
              <p:ext uri="{D42A27DB-BD31-4B8C-83A1-F6EECF244321}">
                <p14:modId xmlns:p14="http://schemas.microsoft.com/office/powerpoint/2010/main" val="3660963153"/>
              </p:ext>
            </p:extLst>
          </p:nvPr>
        </p:nvGraphicFramePr>
        <p:xfrm>
          <a:off x="944379" y="1727918"/>
          <a:ext cx="10343212" cy="4946181"/>
        </p:xfrm>
        <a:graphic>
          <a:graphicData uri="http://schemas.openxmlformats.org/drawingml/2006/table">
            <a:tbl>
              <a:tblPr firstRow="1" bandRow="1">
                <a:tableStyleId>{5C22544A-7EE6-4342-B048-85BDC9FD1C3A}</a:tableStyleId>
              </a:tblPr>
              <a:tblGrid>
                <a:gridCol w="3268512">
                  <a:extLst>
                    <a:ext uri="{9D8B030D-6E8A-4147-A177-3AD203B41FA5}">
                      <a16:colId xmlns:a16="http://schemas.microsoft.com/office/drawing/2014/main" val="20000"/>
                    </a:ext>
                  </a:extLst>
                </a:gridCol>
                <a:gridCol w="1768675">
                  <a:extLst>
                    <a:ext uri="{9D8B030D-6E8A-4147-A177-3AD203B41FA5}">
                      <a16:colId xmlns:a16="http://schemas.microsoft.com/office/drawing/2014/main" val="20001"/>
                    </a:ext>
                  </a:extLst>
                </a:gridCol>
                <a:gridCol w="1768675">
                  <a:extLst>
                    <a:ext uri="{9D8B030D-6E8A-4147-A177-3AD203B41FA5}">
                      <a16:colId xmlns:a16="http://schemas.microsoft.com/office/drawing/2014/main" val="20002"/>
                    </a:ext>
                  </a:extLst>
                </a:gridCol>
                <a:gridCol w="1768675">
                  <a:extLst>
                    <a:ext uri="{9D8B030D-6E8A-4147-A177-3AD203B41FA5}">
                      <a16:colId xmlns:a16="http://schemas.microsoft.com/office/drawing/2014/main" val="20004"/>
                    </a:ext>
                  </a:extLst>
                </a:gridCol>
                <a:gridCol w="1768675">
                  <a:extLst>
                    <a:ext uri="{9D8B030D-6E8A-4147-A177-3AD203B41FA5}">
                      <a16:colId xmlns:a16="http://schemas.microsoft.com/office/drawing/2014/main" val="20005"/>
                    </a:ext>
                  </a:extLst>
                </a:gridCol>
              </a:tblGrid>
              <a:tr h="884121">
                <a:tc>
                  <a:txBody>
                    <a:bodyPr/>
                    <a:lstStyle/>
                    <a:p>
                      <a:pPr algn="ctr"/>
                      <a:r>
                        <a:rPr lang="fr-FR" b="0" dirty="0" smtClean="0">
                          <a:solidFill>
                            <a:schemeClr val="tx1"/>
                          </a:solidFill>
                        </a:rPr>
                        <a:t> </a:t>
                      </a:r>
                      <a:r>
                        <a:rPr lang="fr-FR" b="1" dirty="0" smtClean="0">
                          <a:solidFill>
                            <a:srgbClr val="FFC000"/>
                          </a:solidFill>
                        </a:rPr>
                        <a:t>Temps éducation nationale </a:t>
                      </a:r>
                      <a:endParaRPr lang="fr-FR" b="0" dirty="0" smtClean="0">
                        <a:solidFill>
                          <a:schemeClr val="tx1"/>
                        </a:solidFill>
                      </a:endParaRPr>
                    </a:p>
                    <a:p>
                      <a:pPr algn="ctr"/>
                      <a:r>
                        <a:rPr lang="fr-FR" b="1" dirty="0" smtClean="0">
                          <a:solidFill>
                            <a:srgbClr val="66CCFF"/>
                          </a:solidFill>
                        </a:rPr>
                        <a:t>Temps municipalité </a:t>
                      </a:r>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lundi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mardi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jeudi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dirty="0" smtClean="0">
                          <a:solidFill>
                            <a:schemeClr val="tx1"/>
                          </a:solidFill>
                        </a:rPr>
                        <a:t>vendredi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53648">
                <a:tc>
                  <a:txBody>
                    <a:bodyPr/>
                    <a:lstStyle/>
                    <a:p>
                      <a:pPr algn="l"/>
                      <a:r>
                        <a:rPr lang="fr-FR" b="1" dirty="0" smtClean="0"/>
                        <a:t>Périscolaire</a:t>
                      </a:r>
                      <a:endParaRPr lang="fr-FR"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2739118820"/>
                  </a:ext>
                </a:extLst>
              </a:tr>
              <a:tr h="724831">
                <a:tc>
                  <a:txBody>
                    <a:bodyPr/>
                    <a:lstStyle/>
                    <a:p>
                      <a:r>
                        <a:rPr lang="fr-FR" sz="1800" b="1" dirty="0" smtClean="0"/>
                        <a:t>Entrée matin</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353648">
                <a:tc>
                  <a:txBody>
                    <a:bodyPr/>
                    <a:lstStyle/>
                    <a:p>
                      <a:r>
                        <a:rPr lang="fr-FR" sz="1800" b="1" dirty="0" smtClean="0"/>
                        <a:t>Sortie</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11493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Restauration scolaire et ou </a:t>
                      </a:r>
                    </a:p>
                    <a:p>
                      <a:pPr algn="ctr"/>
                      <a:r>
                        <a:rPr lang="fr-FR" sz="1800" b="1" dirty="0" smtClean="0"/>
                        <a:t>Temps accueil pause méridienne</a:t>
                      </a:r>
                      <a:endParaRPr lang="fr-FR"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3827969907"/>
                  </a:ext>
                </a:extLst>
              </a:tr>
              <a:tr h="724831">
                <a:tc>
                  <a:txBody>
                    <a:bodyPr/>
                    <a:lstStyle/>
                    <a:p>
                      <a:r>
                        <a:rPr lang="fr-FR" sz="1800" b="1" dirty="0" smtClean="0"/>
                        <a:t>Entrée après-midi</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53648">
                <a:tc>
                  <a:txBody>
                    <a:bodyPr/>
                    <a:lstStyle/>
                    <a:p>
                      <a:r>
                        <a:rPr lang="fr-FR" sz="1800" b="1" dirty="0" smtClean="0"/>
                        <a:t>Sortie</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353648">
                <a:tc>
                  <a:txBody>
                    <a:bodyPr/>
                    <a:lstStyle/>
                    <a:p>
                      <a:r>
                        <a:rPr lang="fr-FR" sz="1800" b="1" dirty="0" smtClean="0"/>
                        <a:t>Périscolaire</a:t>
                      </a:r>
                      <a:endParaRPr lang="fr-FR"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999028210"/>
                  </a:ext>
                </a:extLst>
              </a:tr>
            </a:tbl>
          </a:graphicData>
        </a:graphic>
      </p:graphicFrame>
    </p:spTree>
    <p:extLst>
      <p:ext uri="{BB962C8B-B14F-4D97-AF65-F5344CB8AC3E}">
        <p14:creationId xmlns:p14="http://schemas.microsoft.com/office/powerpoint/2010/main" val="424022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p:cNvSpPr>
            <a:spLocks noGrp="1"/>
          </p:cNvSpPr>
          <p:nvPr>
            <p:ph type="pic" sz="quarter" idx="13"/>
          </p:nvPr>
        </p:nvSpPr>
        <p:spPr>
          <a:xfrm>
            <a:off x="980868" y="3985584"/>
            <a:ext cx="2937054" cy="2100262"/>
          </a:xfrm>
        </p:spPr>
      </p:sp>
      <p:sp>
        <p:nvSpPr>
          <p:cNvPr id="5" name="Espace réservé pour une image  5"/>
          <p:cNvSpPr>
            <a:spLocks noGrp="1"/>
          </p:cNvSpPr>
          <p:nvPr>
            <p:ph type="pic" sz="quarter" idx="17"/>
          </p:nvPr>
        </p:nvSpPr>
        <p:spPr>
          <a:xfrm>
            <a:off x="4563978" y="1186000"/>
            <a:ext cx="2937054" cy="2100262"/>
          </a:xfrm>
        </p:spPr>
      </p:sp>
      <p:sp>
        <p:nvSpPr>
          <p:cNvPr id="6" name="Espace réservé pour une image  5"/>
          <p:cNvSpPr>
            <a:spLocks noGrp="1"/>
          </p:cNvSpPr>
          <p:nvPr>
            <p:ph type="pic" sz="quarter" idx="18"/>
          </p:nvPr>
        </p:nvSpPr>
        <p:spPr>
          <a:xfrm>
            <a:off x="8330791" y="1174726"/>
            <a:ext cx="2937054" cy="2100262"/>
          </a:xfrm>
        </p:spPr>
      </p:sp>
      <p:sp>
        <p:nvSpPr>
          <p:cNvPr id="7" name="Espace réservé pour une image  5"/>
          <p:cNvSpPr>
            <a:spLocks noGrp="1"/>
          </p:cNvSpPr>
          <p:nvPr>
            <p:ph type="pic" sz="quarter" idx="19"/>
          </p:nvPr>
        </p:nvSpPr>
        <p:spPr>
          <a:xfrm>
            <a:off x="827226" y="1217128"/>
            <a:ext cx="2937054" cy="2100262"/>
          </a:xfrm>
        </p:spPr>
      </p:sp>
      <p:sp>
        <p:nvSpPr>
          <p:cNvPr id="8" name="Espace réservé pour une image  5"/>
          <p:cNvSpPr>
            <a:spLocks noGrp="1"/>
          </p:cNvSpPr>
          <p:nvPr>
            <p:ph type="pic" sz="quarter" idx="20"/>
          </p:nvPr>
        </p:nvSpPr>
        <p:spPr>
          <a:xfrm>
            <a:off x="5884478" y="4062272"/>
            <a:ext cx="2937054" cy="2100262"/>
          </a:xfrm>
        </p:spPr>
      </p:sp>
      <p:sp>
        <p:nvSpPr>
          <p:cNvPr id="9" name="ZoneTexte 8"/>
          <p:cNvSpPr txBox="1"/>
          <p:nvPr/>
        </p:nvSpPr>
        <p:spPr>
          <a:xfrm>
            <a:off x="1672156" y="3286262"/>
            <a:ext cx="1554479" cy="461665"/>
          </a:xfrm>
          <a:prstGeom prst="rect">
            <a:avLst/>
          </a:prstGeom>
          <a:noFill/>
        </p:spPr>
        <p:txBody>
          <a:bodyPr wrap="square" rtlCol="0">
            <a:spAutoFit/>
          </a:bodyPr>
          <a:lstStyle/>
          <a:p>
            <a:r>
              <a:rPr lang="fr-FR" sz="2400" b="1" dirty="0" smtClean="0"/>
              <a:t>Accueil</a:t>
            </a:r>
            <a:endParaRPr lang="fr-FR" sz="2400" b="1" dirty="0"/>
          </a:p>
        </p:txBody>
      </p:sp>
      <p:sp>
        <p:nvSpPr>
          <p:cNvPr id="10" name="ZoneTexte 9"/>
          <p:cNvSpPr txBox="1"/>
          <p:nvPr/>
        </p:nvSpPr>
        <p:spPr>
          <a:xfrm>
            <a:off x="1356235" y="6239734"/>
            <a:ext cx="1879035" cy="461665"/>
          </a:xfrm>
          <a:prstGeom prst="rect">
            <a:avLst/>
          </a:prstGeom>
          <a:noFill/>
        </p:spPr>
        <p:txBody>
          <a:bodyPr wrap="square" rtlCol="0">
            <a:spAutoFit/>
          </a:bodyPr>
          <a:lstStyle/>
          <a:p>
            <a:r>
              <a:rPr lang="fr-FR" sz="2400" b="1" dirty="0" smtClean="0"/>
              <a:t>Récréation</a:t>
            </a:r>
            <a:endParaRPr lang="fr-FR" sz="2400" b="1" dirty="0"/>
          </a:p>
        </p:txBody>
      </p:sp>
      <p:sp>
        <p:nvSpPr>
          <p:cNvPr id="11" name="ZoneTexte 10"/>
          <p:cNvSpPr txBox="1"/>
          <p:nvPr/>
        </p:nvSpPr>
        <p:spPr>
          <a:xfrm>
            <a:off x="7788229" y="6085846"/>
            <a:ext cx="3707085" cy="830997"/>
          </a:xfrm>
          <a:prstGeom prst="rect">
            <a:avLst/>
          </a:prstGeom>
          <a:noFill/>
        </p:spPr>
        <p:txBody>
          <a:bodyPr wrap="square" rtlCol="0">
            <a:spAutoFit/>
          </a:bodyPr>
          <a:lstStyle/>
          <a:p>
            <a:r>
              <a:rPr lang="fr-FR" sz="2400" b="1" dirty="0" smtClean="0"/>
              <a:t>Apprentissages individuels, en groupe </a:t>
            </a:r>
            <a:endParaRPr lang="fr-FR" sz="2400" b="1" dirty="0"/>
          </a:p>
        </p:txBody>
      </p:sp>
      <p:sp>
        <p:nvSpPr>
          <p:cNvPr id="12" name="ZoneTexte 11"/>
          <p:cNvSpPr txBox="1"/>
          <p:nvPr/>
        </p:nvSpPr>
        <p:spPr>
          <a:xfrm>
            <a:off x="8159544" y="3378062"/>
            <a:ext cx="3279548" cy="461665"/>
          </a:xfrm>
          <a:prstGeom prst="rect">
            <a:avLst/>
          </a:prstGeom>
          <a:noFill/>
        </p:spPr>
        <p:txBody>
          <a:bodyPr wrap="square" rtlCol="0">
            <a:spAutoFit/>
          </a:bodyPr>
          <a:lstStyle/>
          <a:p>
            <a:r>
              <a:rPr lang="fr-FR" sz="2400" b="1" dirty="0" smtClean="0"/>
              <a:t>Activités physiques</a:t>
            </a:r>
            <a:endParaRPr lang="fr-FR" sz="2400" b="1" dirty="0"/>
          </a:p>
        </p:txBody>
      </p:sp>
      <p:sp>
        <p:nvSpPr>
          <p:cNvPr id="13" name="ZoneTexte 12"/>
          <p:cNvSpPr txBox="1"/>
          <p:nvPr/>
        </p:nvSpPr>
        <p:spPr>
          <a:xfrm>
            <a:off x="4465902" y="3386047"/>
            <a:ext cx="3133205" cy="461665"/>
          </a:xfrm>
          <a:prstGeom prst="rect">
            <a:avLst/>
          </a:prstGeom>
          <a:noFill/>
        </p:spPr>
        <p:txBody>
          <a:bodyPr wrap="square" rtlCol="0">
            <a:spAutoFit/>
          </a:bodyPr>
          <a:lstStyle/>
          <a:p>
            <a:r>
              <a:rPr lang="fr-FR" sz="2400" b="1" dirty="0" smtClean="0"/>
              <a:t>Activités de langage </a:t>
            </a:r>
            <a:endParaRPr lang="fr-FR" sz="2400" b="1" dirty="0"/>
          </a:p>
        </p:txBody>
      </p:sp>
      <p:sp>
        <p:nvSpPr>
          <p:cNvPr id="14" name="ZoneTexte 13"/>
          <p:cNvSpPr txBox="1"/>
          <p:nvPr/>
        </p:nvSpPr>
        <p:spPr>
          <a:xfrm>
            <a:off x="959370" y="525563"/>
            <a:ext cx="10418164"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4400" dirty="0" smtClean="0">
                <a:solidFill>
                  <a:srgbClr val="7030A0"/>
                </a:solidFill>
              </a:rPr>
              <a:t>Les différents temps de la classe </a:t>
            </a:r>
            <a:r>
              <a:rPr lang="fr-FR" sz="2000" dirty="0" smtClean="0">
                <a:solidFill>
                  <a:srgbClr val="7030A0"/>
                </a:solidFill>
              </a:rPr>
              <a:t>(exemple) </a:t>
            </a:r>
            <a:endParaRPr lang="fr-FR" sz="2000" dirty="0">
              <a:solidFill>
                <a:srgbClr val="7030A0"/>
              </a:solidFill>
            </a:endParaRPr>
          </a:p>
        </p:txBody>
      </p:sp>
    </p:spTree>
    <p:extLst>
      <p:ext uri="{BB962C8B-B14F-4D97-AF65-F5344CB8AC3E}">
        <p14:creationId xmlns:p14="http://schemas.microsoft.com/office/powerpoint/2010/main" val="13379247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3"/>
          </p:nvPr>
        </p:nvSpPr>
        <p:spPr/>
      </p:sp>
      <p:sp>
        <p:nvSpPr>
          <p:cNvPr id="3" name="Espace réservé pour une image  2"/>
          <p:cNvSpPr>
            <a:spLocks noGrp="1"/>
          </p:cNvSpPr>
          <p:nvPr>
            <p:ph type="pic" sz="quarter" idx="17"/>
          </p:nvPr>
        </p:nvSpPr>
        <p:spPr/>
      </p:sp>
      <p:sp>
        <p:nvSpPr>
          <p:cNvPr id="4" name="Espace réservé pour une image  3"/>
          <p:cNvSpPr>
            <a:spLocks noGrp="1"/>
          </p:cNvSpPr>
          <p:nvPr>
            <p:ph type="pic" sz="quarter" idx="18"/>
          </p:nvPr>
        </p:nvSpPr>
        <p:spPr/>
      </p:sp>
      <p:sp>
        <p:nvSpPr>
          <p:cNvPr id="5" name="Espace réservé pour une image  4"/>
          <p:cNvSpPr>
            <a:spLocks noGrp="1"/>
          </p:cNvSpPr>
          <p:nvPr>
            <p:ph type="pic" sz="quarter" idx="19"/>
          </p:nvPr>
        </p:nvSpPr>
        <p:spPr/>
      </p:sp>
      <p:sp>
        <p:nvSpPr>
          <p:cNvPr id="6" name="Espace réservé pour une image  5"/>
          <p:cNvSpPr>
            <a:spLocks noGrp="1"/>
          </p:cNvSpPr>
          <p:nvPr>
            <p:ph type="pic" sz="quarter" idx="20"/>
          </p:nvPr>
        </p:nvSpPr>
        <p:spPr/>
      </p:sp>
    </p:spTree>
    <p:extLst>
      <p:ext uri="{BB962C8B-B14F-4D97-AF65-F5344CB8AC3E}">
        <p14:creationId xmlns:p14="http://schemas.microsoft.com/office/powerpoint/2010/main" val="2208949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251678" y="382385"/>
            <a:ext cx="10178322" cy="878379"/>
          </a:xfrm>
        </p:spPr>
        <p:style>
          <a:lnRef idx="1">
            <a:schemeClr val="accent1"/>
          </a:lnRef>
          <a:fillRef idx="2">
            <a:schemeClr val="accent1"/>
          </a:fillRef>
          <a:effectRef idx="1">
            <a:schemeClr val="accent1"/>
          </a:effectRef>
          <a:fontRef idx="minor">
            <a:schemeClr val="dk1"/>
          </a:fontRef>
        </p:style>
        <p:txBody>
          <a:bodyPr>
            <a:normAutofit fontScale="90000"/>
          </a:bodyPr>
          <a:lstStyle/>
          <a:p>
            <a:pPr>
              <a:lnSpc>
                <a:spcPct val="100000"/>
              </a:lnSpc>
            </a:pPr>
            <a:r>
              <a:rPr lang="fr-FR" sz="3600" dirty="0" smtClean="0">
                <a:solidFill>
                  <a:srgbClr val="7030A0"/>
                </a:solidFill>
              </a:rPr>
              <a:t>Ce qu’on fait à l’école </a:t>
            </a:r>
            <a:br>
              <a:rPr lang="fr-FR" sz="3600" dirty="0" smtClean="0">
                <a:solidFill>
                  <a:srgbClr val="7030A0"/>
                </a:solidFill>
              </a:rPr>
            </a:br>
            <a:r>
              <a:rPr lang="fr-FR" sz="1800" dirty="0" smtClean="0">
                <a:solidFill>
                  <a:srgbClr val="7030A0"/>
                </a:solidFill>
              </a:rPr>
              <a:t>(autre exemple)</a:t>
            </a:r>
            <a:endParaRPr lang="fr-FR" sz="1800" dirty="0">
              <a:solidFill>
                <a:srgbClr val="7030A0"/>
              </a:solidFill>
            </a:endParaRPr>
          </a:p>
        </p:txBody>
      </p:sp>
      <p:sp>
        <p:nvSpPr>
          <p:cNvPr id="8" name="Espace réservé du contenu 7"/>
          <p:cNvSpPr>
            <a:spLocks noGrp="1"/>
          </p:cNvSpPr>
          <p:nvPr>
            <p:ph idx="1"/>
          </p:nvPr>
        </p:nvSpPr>
        <p:spPr>
          <a:xfrm>
            <a:off x="1251678" y="1551709"/>
            <a:ext cx="10178322" cy="5167746"/>
          </a:xfrm>
        </p:spPr>
        <p:txBody>
          <a:bodyPr>
            <a:normAutofit lnSpcReduction="10000"/>
          </a:bodyPr>
          <a:lstStyle/>
          <a:p>
            <a:pPr marL="0" indent="0">
              <a:buNone/>
            </a:pPr>
            <a:r>
              <a:rPr lang="fr-FR" sz="2400" b="1" dirty="0" smtClean="0"/>
              <a:t>Le matin</a:t>
            </a:r>
          </a:p>
          <a:p>
            <a:pPr>
              <a:buFont typeface="Wingdings" panose="05000000000000000000" pitchFamily="2" charset="2"/>
              <a:buChar char="Ø"/>
            </a:pPr>
            <a:r>
              <a:rPr lang="fr-FR" dirty="0" smtClean="0"/>
              <a:t> </a:t>
            </a:r>
            <a:r>
              <a:rPr lang="fr-FR" sz="2400" dirty="0"/>
              <a:t>Un accueil pour que la séparation se passe en douceur. </a:t>
            </a:r>
            <a:endParaRPr lang="fr-FR" sz="2400" dirty="0" smtClean="0"/>
          </a:p>
          <a:p>
            <a:pPr>
              <a:buFont typeface="Wingdings" panose="05000000000000000000" pitchFamily="2" charset="2"/>
              <a:buChar char="Ø"/>
            </a:pPr>
            <a:r>
              <a:rPr lang="fr-FR" sz="2400" dirty="0" smtClean="0"/>
              <a:t> </a:t>
            </a:r>
            <a:r>
              <a:rPr lang="fr-FR" sz="2400" dirty="0"/>
              <a:t>Des comptines, des chants, des lectures d’albums, des situations avec la poupée de la classe pour apprendre à comprendre, à parler, à enrichir le langage. </a:t>
            </a:r>
            <a:endParaRPr lang="fr-FR" sz="2400" dirty="0" smtClean="0"/>
          </a:p>
          <a:p>
            <a:pPr>
              <a:buFont typeface="Wingdings" panose="05000000000000000000" pitchFamily="2" charset="2"/>
              <a:buChar char="Ø"/>
            </a:pPr>
            <a:r>
              <a:rPr lang="fr-FR" sz="2400" dirty="0" smtClean="0"/>
              <a:t> </a:t>
            </a:r>
            <a:r>
              <a:rPr lang="fr-FR" sz="2400" dirty="0"/>
              <a:t>Des activités dans la salle de jeu ou en récréation pour bouger, jouer, marcher, courir. </a:t>
            </a:r>
          </a:p>
          <a:p>
            <a:pPr>
              <a:buFont typeface="Wingdings" panose="05000000000000000000" pitchFamily="2" charset="2"/>
              <a:buChar char="Ø"/>
            </a:pPr>
            <a:r>
              <a:rPr lang="fr-FR" sz="2400" dirty="0" smtClean="0"/>
              <a:t>Des </a:t>
            </a:r>
            <a:r>
              <a:rPr lang="fr-FR" sz="2400" dirty="0"/>
              <a:t>activités de peinture, de manipulation, de collage… pour toucher, manipuler et éveiller les sens des enfants. </a:t>
            </a:r>
          </a:p>
          <a:p>
            <a:pPr>
              <a:buFont typeface="Wingdings" panose="05000000000000000000" pitchFamily="2" charset="2"/>
              <a:buChar char="Ø"/>
            </a:pPr>
            <a:r>
              <a:rPr lang="fr-FR" sz="2400" dirty="0" smtClean="0"/>
              <a:t>Des </a:t>
            </a:r>
            <a:r>
              <a:rPr lang="fr-FR" sz="2400" dirty="0"/>
              <a:t>temps de jeu pour apprendre à vivre avec les autres et pour entrer peu à peu dans les apprentissages. Et aussi des sorties accompagnées par les parents pour se rendre à la bibliothèque, à la ludothèque, à la piscine olympique… </a:t>
            </a:r>
          </a:p>
        </p:txBody>
      </p:sp>
    </p:spTree>
    <p:extLst>
      <p:ext uri="{BB962C8B-B14F-4D97-AF65-F5344CB8AC3E}">
        <p14:creationId xmlns:p14="http://schemas.microsoft.com/office/powerpoint/2010/main" val="3779617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251678" y="382385"/>
            <a:ext cx="10178322" cy="1169324"/>
          </a:xfrm>
        </p:spPr>
        <p:style>
          <a:lnRef idx="1">
            <a:schemeClr val="accent1"/>
          </a:lnRef>
          <a:fillRef idx="2">
            <a:schemeClr val="accent1"/>
          </a:fillRef>
          <a:effectRef idx="1">
            <a:schemeClr val="accent1"/>
          </a:effectRef>
          <a:fontRef idx="minor">
            <a:schemeClr val="dk1"/>
          </a:fontRef>
        </p:style>
        <p:txBody>
          <a:bodyPr>
            <a:normAutofit/>
          </a:bodyPr>
          <a:lstStyle/>
          <a:p>
            <a:pPr>
              <a:lnSpc>
                <a:spcPct val="100000"/>
              </a:lnSpc>
            </a:pPr>
            <a:r>
              <a:rPr lang="fr-FR" sz="3600" dirty="0" smtClean="0">
                <a:solidFill>
                  <a:srgbClr val="7030A0"/>
                </a:solidFill>
              </a:rPr>
              <a:t>Ce qu’on fait à l’école </a:t>
            </a:r>
            <a:br>
              <a:rPr lang="fr-FR" sz="3600" dirty="0" smtClean="0">
                <a:solidFill>
                  <a:srgbClr val="7030A0"/>
                </a:solidFill>
              </a:rPr>
            </a:br>
            <a:r>
              <a:rPr lang="fr-FR" sz="1800" dirty="0" smtClean="0">
                <a:solidFill>
                  <a:srgbClr val="7030A0"/>
                </a:solidFill>
              </a:rPr>
              <a:t>(autre exemple)</a:t>
            </a:r>
            <a:endParaRPr lang="fr-FR" sz="1800" dirty="0">
              <a:solidFill>
                <a:srgbClr val="7030A0"/>
              </a:solidFill>
            </a:endParaRPr>
          </a:p>
        </p:txBody>
      </p:sp>
      <p:sp>
        <p:nvSpPr>
          <p:cNvPr id="8" name="Espace réservé du contenu 7"/>
          <p:cNvSpPr>
            <a:spLocks noGrp="1"/>
          </p:cNvSpPr>
          <p:nvPr>
            <p:ph idx="1"/>
          </p:nvPr>
        </p:nvSpPr>
        <p:spPr>
          <a:xfrm>
            <a:off x="1251678" y="1551709"/>
            <a:ext cx="10178322" cy="5167746"/>
          </a:xfrm>
        </p:spPr>
        <p:txBody>
          <a:bodyPr>
            <a:normAutofit/>
          </a:bodyPr>
          <a:lstStyle/>
          <a:p>
            <a:pPr marL="0" indent="0">
              <a:buNone/>
            </a:pPr>
            <a:r>
              <a:rPr lang="fr-FR" sz="2400" b="1" dirty="0"/>
              <a:t>L’après-midi </a:t>
            </a:r>
            <a:endParaRPr lang="fr-FR" sz="2400" b="1" dirty="0" smtClean="0"/>
          </a:p>
          <a:p>
            <a:pPr>
              <a:buFont typeface="Wingdings" panose="05000000000000000000" pitchFamily="2" charset="2"/>
              <a:buChar char="Ø"/>
            </a:pPr>
            <a:r>
              <a:rPr lang="fr-FR" sz="2400" dirty="0"/>
              <a:t> </a:t>
            </a:r>
            <a:r>
              <a:rPr lang="fr-FR" sz="2400" dirty="0" smtClean="0"/>
              <a:t>Selon </a:t>
            </a:r>
            <a:r>
              <a:rPr lang="fr-FR" sz="2400" dirty="0"/>
              <a:t>l’adaptation et le rythme des enfants, en fonction de l’observation de l’enseignante, les enfants sont accueillis progressivement l’après-midi avec </a:t>
            </a:r>
            <a:endParaRPr lang="fr-FR" sz="2400" dirty="0" smtClean="0"/>
          </a:p>
          <a:p>
            <a:pPr lvl="1">
              <a:buFontTx/>
              <a:buChar char="-"/>
            </a:pPr>
            <a:r>
              <a:rPr lang="fr-FR" sz="2200" dirty="0" smtClean="0"/>
              <a:t>un </a:t>
            </a:r>
            <a:r>
              <a:rPr lang="fr-FR" sz="2200" dirty="0"/>
              <a:t>temps de repos dans le dortoir partagé avec les enfants de l’école </a:t>
            </a:r>
          </a:p>
          <a:p>
            <a:pPr lvl="1">
              <a:buFontTx/>
              <a:buChar char="-"/>
            </a:pPr>
            <a:r>
              <a:rPr lang="fr-FR" sz="2200" dirty="0" smtClean="0"/>
              <a:t>puis </a:t>
            </a:r>
            <a:r>
              <a:rPr lang="fr-FR" sz="2200" dirty="0"/>
              <a:t>des activités en petit groupes avec </a:t>
            </a:r>
            <a:r>
              <a:rPr lang="fr-FR" sz="2200" dirty="0" smtClean="0"/>
              <a:t>l’enseignante</a:t>
            </a:r>
          </a:p>
          <a:p>
            <a:pPr marL="457200" lvl="1" indent="0">
              <a:buNone/>
            </a:pPr>
            <a:endParaRPr lang="fr-FR" sz="2200" dirty="0"/>
          </a:p>
          <a:p>
            <a:pPr marL="457200" lvl="1" indent="0">
              <a:buNone/>
            </a:pPr>
            <a:endParaRPr lang="fr-FR" sz="2200" dirty="0"/>
          </a:p>
        </p:txBody>
      </p:sp>
    </p:spTree>
    <p:extLst>
      <p:ext uri="{BB962C8B-B14F-4D97-AF65-F5344CB8AC3E}">
        <p14:creationId xmlns:p14="http://schemas.microsoft.com/office/powerpoint/2010/main" val="1818831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Espace réservé pour une image  20"/>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3163" b="23163"/>
          <a:stretch>
            <a:fillRect/>
          </a:stretch>
        </p:blipFill>
        <p:spPr/>
      </p:pic>
      <p:pic>
        <p:nvPicPr>
          <p:cNvPr id="22" name="Espace réservé pour une image  21"/>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t="23182" b="23182"/>
          <a:stretch>
            <a:fillRect/>
          </a:stretch>
        </p:blipFill>
        <p:spPr>
          <a:xfrm>
            <a:off x="6772274" y="3926943"/>
            <a:ext cx="2936875" cy="2100263"/>
          </a:xfrm>
        </p:spPr>
      </p:pic>
      <p:pic>
        <p:nvPicPr>
          <p:cNvPr id="5" name="Espace réservé pour une image  4"/>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t="2324" b="2324"/>
          <a:stretch>
            <a:fillRect/>
          </a:stretch>
        </p:blipFill>
        <p:spPr>
          <a:xfrm>
            <a:off x="4627473" y="953834"/>
            <a:ext cx="2937054" cy="2100262"/>
          </a:xfrm>
        </p:spPr>
      </p:pic>
      <p:pic>
        <p:nvPicPr>
          <p:cNvPr id="2" name="Espace réservé pour une image  1"/>
          <p:cNvPicPr>
            <a:picLocks noGrp="1" noChangeAspect="1"/>
          </p:cNvPicPr>
          <p:nvPr>
            <p:ph type="pic" sz="quarter" idx="19"/>
          </p:nvPr>
        </p:nvPicPr>
        <p:blipFill>
          <a:blip r:embed="rId6" cstate="print">
            <a:extLst>
              <a:ext uri="{28A0092B-C50C-407E-A947-70E740481C1C}">
                <a14:useLocalDpi xmlns:a14="http://schemas.microsoft.com/office/drawing/2010/main" val="0"/>
              </a:ext>
            </a:extLst>
          </a:blip>
          <a:srcRect t="23182" b="23182"/>
          <a:stretch>
            <a:fillRect/>
          </a:stretch>
        </p:blipFill>
        <p:spPr>
          <a:xfrm>
            <a:off x="2570073" y="3977900"/>
            <a:ext cx="2937054" cy="2100262"/>
          </a:xfrm>
        </p:spPr>
      </p:pic>
      <p:pic>
        <p:nvPicPr>
          <p:cNvPr id="25" name="Espace réservé pour une image  24"/>
          <p:cNvPicPr>
            <a:picLocks noGrp="1" noChangeAspect="1"/>
          </p:cNvPicPr>
          <p:nvPr>
            <p:ph type="pic" sz="quarter" idx="20"/>
          </p:nvPr>
        </p:nvPicPr>
        <p:blipFill>
          <a:blip r:embed="rId7"/>
          <a:srcRect t="148" b="148"/>
          <a:stretch>
            <a:fillRect/>
          </a:stretch>
        </p:blipFill>
        <p:spPr>
          <a:prstGeom prst="rect">
            <a:avLst/>
          </a:prstGeom>
        </p:spPr>
      </p:pic>
      <p:sp>
        <p:nvSpPr>
          <p:cNvPr id="7" name="ZoneTexte 6"/>
          <p:cNvSpPr txBox="1"/>
          <p:nvPr/>
        </p:nvSpPr>
        <p:spPr>
          <a:xfrm>
            <a:off x="644346" y="166799"/>
            <a:ext cx="658368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3600" dirty="0" smtClean="0">
                <a:solidFill>
                  <a:srgbClr val="7030A0"/>
                </a:solidFill>
              </a:rPr>
              <a:t>Rôle et place de l’</a:t>
            </a:r>
            <a:r>
              <a:rPr lang="fr-FR" sz="3600" dirty="0" err="1" smtClean="0">
                <a:solidFill>
                  <a:srgbClr val="7030A0"/>
                </a:solidFill>
              </a:rPr>
              <a:t>Atsem</a:t>
            </a:r>
            <a:endParaRPr lang="fr-FR" sz="3600" dirty="0">
              <a:solidFill>
                <a:srgbClr val="7030A0"/>
              </a:solidFill>
            </a:endParaRPr>
          </a:p>
        </p:txBody>
      </p:sp>
      <p:sp>
        <p:nvSpPr>
          <p:cNvPr id="16" name="ZoneTexte 15"/>
          <p:cNvSpPr txBox="1"/>
          <p:nvPr/>
        </p:nvSpPr>
        <p:spPr>
          <a:xfrm>
            <a:off x="6236066" y="5996068"/>
            <a:ext cx="4009292" cy="646331"/>
          </a:xfrm>
          <a:prstGeom prst="rect">
            <a:avLst/>
          </a:prstGeom>
          <a:noFill/>
        </p:spPr>
        <p:txBody>
          <a:bodyPr wrap="square" rtlCol="0">
            <a:spAutoFit/>
          </a:bodyPr>
          <a:lstStyle/>
          <a:p>
            <a:pPr algn="ctr"/>
            <a:r>
              <a:rPr lang="fr-FR" b="1" dirty="0" smtClean="0"/>
              <a:t>ACCOMPAGNER / </a:t>
            </a:r>
          </a:p>
          <a:p>
            <a:pPr algn="ctr"/>
            <a:r>
              <a:rPr lang="fr-FR" b="1" dirty="0" smtClean="0"/>
              <a:t>Rendre AUTONOME mais en SÉCURITÉ</a:t>
            </a:r>
            <a:endParaRPr lang="fr-FR" b="1" dirty="0"/>
          </a:p>
        </p:txBody>
      </p:sp>
      <p:sp>
        <p:nvSpPr>
          <p:cNvPr id="17" name="ZoneTexte 16"/>
          <p:cNvSpPr txBox="1"/>
          <p:nvPr/>
        </p:nvSpPr>
        <p:spPr>
          <a:xfrm>
            <a:off x="644346" y="3116558"/>
            <a:ext cx="3030583" cy="369332"/>
          </a:xfrm>
          <a:prstGeom prst="rect">
            <a:avLst/>
          </a:prstGeom>
          <a:noFill/>
        </p:spPr>
        <p:txBody>
          <a:bodyPr wrap="square" rtlCol="0">
            <a:spAutoFit/>
          </a:bodyPr>
          <a:lstStyle/>
          <a:p>
            <a:pPr algn="ctr"/>
            <a:r>
              <a:rPr lang="fr-FR" b="1" dirty="0" smtClean="0"/>
              <a:t>RASSURER</a:t>
            </a:r>
            <a:endParaRPr lang="fr-FR" b="1" dirty="0"/>
          </a:p>
        </p:txBody>
      </p:sp>
      <p:sp>
        <p:nvSpPr>
          <p:cNvPr id="18" name="ZoneTexte 17"/>
          <p:cNvSpPr txBox="1"/>
          <p:nvPr/>
        </p:nvSpPr>
        <p:spPr>
          <a:xfrm>
            <a:off x="2476544" y="6078820"/>
            <a:ext cx="3030583" cy="369332"/>
          </a:xfrm>
          <a:prstGeom prst="rect">
            <a:avLst/>
          </a:prstGeom>
          <a:noFill/>
        </p:spPr>
        <p:txBody>
          <a:bodyPr wrap="square" rtlCol="0">
            <a:spAutoFit/>
          </a:bodyPr>
          <a:lstStyle/>
          <a:p>
            <a:pPr algn="ctr"/>
            <a:r>
              <a:rPr lang="fr-FR" b="1" dirty="0" smtClean="0"/>
              <a:t>MONTRER, AIDER</a:t>
            </a:r>
            <a:endParaRPr lang="fr-FR" b="1" dirty="0"/>
          </a:p>
        </p:txBody>
      </p:sp>
      <p:sp>
        <p:nvSpPr>
          <p:cNvPr id="19" name="ZoneTexte 18"/>
          <p:cNvSpPr txBox="1"/>
          <p:nvPr/>
        </p:nvSpPr>
        <p:spPr>
          <a:xfrm>
            <a:off x="7981406" y="3116373"/>
            <a:ext cx="3735977" cy="646331"/>
          </a:xfrm>
          <a:prstGeom prst="rect">
            <a:avLst/>
          </a:prstGeom>
          <a:noFill/>
        </p:spPr>
        <p:txBody>
          <a:bodyPr wrap="square" rtlCol="0">
            <a:spAutoFit/>
          </a:bodyPr>
          <a:lstStyle/>
          <a:p>
            <a:pPr algn="ctr"/>
            <a:r>
              <a:rPr lang="fr-FR" b="1" dirty="0" smtClean="0"/>
              <a:t>Tracer, découper, emballer, scotcher, préparer, trier, rafistoler…</a:t>
            </a:r>
            <a:endParaRPr lang="fr-FR" b="1" dirty="0"/>
          </a:p>
        </p:txBody>
      </p:sp>
      <p:sp>
        <p:nvSpPr>
          <p:cNvPr id="20" name="ZoneTexte 19"/>
          <p:cNvSpPr txBox="1"/>
          <p:nvPr/>
        </p:nvSpPr>
        <p:spPr>
          <a:xfrm>
            <a:off x="4559460" y="3085235"/>
            <a:ext cx="3030583" cy="646331"/>
          </a:xfrm>
          <a:prstGeom prst="rect">
            <a:avLst/>
          </a:prstGeom>
          <a:noFill/>
        </p:spPr>
        <p:txBody>
          <a:bodyPr wrap="square" rtlCol="0">
            <a:spAutoFit/>
          </a:bodyPr>
          <a:lstStyle/>
          <a:p>
            <a:pPr algn="ctr"/>
            <a:r>
              <a:rPr lang="fr-FR" b="1" dirty="0" smtClean="0"/>
              <a:t>AIDER à chausser, habiller, déshabiller, laver, changer…</a:t>
            </a:r>
            <a:endParaRPr lang="fr-FR" b="1" dirty="0"/>
          </a:p>
        </p:txBody>
      </p:sp>
    </p:spTree>
    <p:extLst>
      <p:ext uri="{BB962C8B-B14F-4D97-AF65-F5344CB8AC3E}">
        <p14:creationId xmlns:p14="http://schemas.microsoft.com/office/powerpoint/2010/main" val="693052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78234" y="854439"/>
            <a:ext cx="8719222" cy="2845020"/>
          </a:xfrm>
        </p:spPr>
        <p:txBody>
          <a:bodyPr>
            <a:normAutofit/>
          </a:bodyPr>
          <a:lstStyle/>
          <a:p>
            <a:r>
              <a:rPr lang="fr-FR" sz="4400" dirty="0" smtClean="0">
                <a:solidFill>
                  <a:srgbClr val="7030A0"/>
                </a:solidFill>
              </a:rPr>
              <a:t>Une école pour apprendre et pour affirmer sa personnalité</a:t>
            </a:r>
            <a:endParaRPr lang="fr-FR" sz="4400" dirty="0">
              <a:solidFill>
                <a:srgbClr val="7030A0"/>
              </a:solidFill>
            </a:endParaRPr>
          </a:p>
        </p:txBody>
      </p:sp>
      <p:sp>
        <p:nvSpPr>
          <p:cNvPr id="3" name="Espace réservé du texte 2"/>
          <p:cNvSpPr>
            <a:spLocks noGrp="1"/>
          </p:cNvSpPr>
          <p:nvPr>
            <p:ph type="body" idx="1"/>
          </p:nvPr>
        </p:nvSpPr>
        <p:spPr>
          <a:xfrm>
            <a:off x="2778234" y="3975558"/>
            <a:ext cx="9288847" cy="1675734"/>
          </a:xfrm>
        </p:spPr>
        <p:txBody>
          <a:bodyPr>
            <a:normAutofit fontScale="92500" lnSpcReduction="10000"/>
          </a:bodyPr>
          <a:lstStyle/>
          <a:p>
            <a:r>
              <a:rPr lang="fr-FR" dirty="0" smtClean="0">
                <a:solidFill>
                  <a:srgbClr val="F830E0"/>
                </a:solidFill>
              </a:rPr>
              <a:t>Une école de l’épanouissement et du langage</a:t>
            </a:r>
          </a:p>
          <a:p>
            <a:endParaRPr lang="fr-FR" dirty="0">
              <a:solidFill>
                <a:srgbClr val="F830E0"/>
              </a:solidFill>
            </a:endParaRPr>
          </a:p>
          <a:p>
            <a:endParaRPr lang="fr-FR" dirty="0" smtClean="0">
              <a:solidFill>
                <a:srgbClr val="F830E0"/>
              </a:solidFill>
            </a:endParaRPr>
          </a:p>
          <a:p>
            <a:r>
              <a:rPr lang="fr-FR" dirty="0" smtClean="0">
                <a:solidFill>
                  <a:srgbClr val="F830E0"/>
                </a:solidFill>
              </a:rPr>
              <a:t>Une école qui s’adapte aux besoins des jeunes enfants </a:t>
            </a:r>
            <a:endParaRPr lang="fr-FR" dirty="0">
              <a:solidFill>
                <a:srgbClr val="F830E0"/>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7456" y="379972"/>
            <a:ext cx="2160000" cy="2160000"/>
          </a:xfrm>
          <a:prstGeom prst="rect">
            <a:avLst/>
          </a:prstGeom>
          <a:noFill/>
          <a:ln w="38100">
            <a:solidFill>
              <a:srgbClr val="FF53F3"/>
            </a:solidFill>
          </a:ln>
        </p:spPr>
      </p:pic>
    </p:spTree>
    <p:extLst>
      <p:ext uri="{BB962C8B-B14F-4D97-AF65-F5344CB8AC3E}">
        <p14:creationId xmlns:p14="http://schemas.microsoft.com/office/powerpoint/2010/main" val="2330092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251678" y="382385"/>
            <a:ext cx="10178322" cy="975360"/>
          </a:xfrm>
        </p:spPr>
        <p:style>
          <a:lnRef idx="1">
            <a:schemeClr val="accent1"/>
          </a:lnRef>
          <a:fillRef idx="2">
            <a:schemeClr val="accent1"/>
          </a:fillRef>
          <a:effectRef idx="1">
            <a:schemeClr val="accent1"/>
          </a:effectRef>
          <a:fontRef idx="minor">
            <a:schemeClr val="dk1"/>
          </a:fontRef>
        </p:style>
        <p:txBody>
          <a:bodyPr/>
          <a:lstStyle/>
          <a:p>
            <a:pPr>
              <a:lnSpc>
                <a:spcPct val="150000"/>
              </a:lnSpc>
            </a:pPr>
            <a:r>
              <a:rPr lang="fr-FR" sz="3600" dirty="0" smtClean="0">
                <a:solidFill>
                  <a:srgbClr val="7030A0"/>
                </a:solidFill>
              </a:rPr>
              <a:t>Les besoins du jeune enfant</a:t>
            </a:r>
            <a:endParaRPr lang="fr-FR" sz="3600" dirty="0">
              <a:solidFill>
                <a:srgbClr val="7030A0"/>
              </a:solidFill>
            </a:endParaRPr>
          </a:p>
        </p:txBody>
      </p:sp>
      <p:sp>
        <p:nvSpPr>
          <p:cNvPr id="5" name="Espace réservé du contenu 4"/>
          <p:cNvSpPr>
            <a:spLocks noGrp="1"/>
          </p:cNvSpPr>
          <p:nvPr>
            <p:ph idx="1"/>
          </p:nvPr>
        </p:nvSpPr>
        <p:spPr>
          <a:xfrm>
            <a:off x="1251678" y="1482437"/>
            <a:ext cx="10524686" cy="5167746"/>
          </a:xfrm>
        </p:spPr>
        <p:txBody>
          <a:bodyPr>
            <a:normAutofit fontScale="92500"/>
          </a:bodyPr>
          <a:lstStyle/>
          <a:p>
            <a:pPr>
              <a:buFont typeface="Wingdings" panose="05000000000000000000" pitchFamily="2" charset="2"/>
              <a:buChar char="Ø"/>
            </a:pPr>
            <a:r>
              <a:rPr lang="fr-FR" sz="2400" b="1" dirty="0" smtClean="0"/>
              <a:t>Les besoins physiologiques </a:t>
            </a:r>
            <a:r>
              <a:rPr lang="fr-FR" sz="2400" dirty="0" smtClean="0"/>
              <a:t>: le repos, la propreté, le confort physique, la nutrition</a:t>
            </a:r>
          </a:p>
          <a:p>
            <a:pPr>
              <a:buFont typeface="Wingdings" panose="05000000000000000000" pitchFamily="2" charset="2"/>
              <a:buChar char="Ø"/>
            </a:pPr>
            <a:r>
              <a:rPr lang="fr-FR" sz="2400" b="1" dirty="0" smtClean="0"/>
              <a:t>Les besoins de mouvement </a:t>
            </a:r>
            <a:r>
              <a:rPr lang="fr-FR" sz="2400" dirty="0" smtClean="0"/>
              <a:t>: bouger, sauter, courir, grimper , pédaler, shooter dans un ballon, …</a:t>
            </a:r>
          </a:p>
          <a:p>
            <a:pPr>
              <a:buFont typeface="Wingdings" panose="05000000000000000000" pitchFamily="2" charset="2"/>
              <a:buChar char="Ø"/>
            </a:pPr>
            <a:r>
              <a:rPr lang="fr-FR" sz="2400" b="1" dirty="0"/>
              <a:t>L</a:t>
            </a:r>
            <a:r>
              <a:rPr lang="fr-FR" sz="2400" b="1" dirty="0" smtClean="0"/>
              <a:t>es besoins psychologiques </a:t>
            </a:r>
            <a:r>
              <a:rPr lang="fr-FR" sz="2400" dirty="0" smtClean="0"/>
              <a:t>: besoin de protection et de sécurité affective </a:t>
            </a:r>
          </a:p>
          <a:p>
            <a:pPr>
              <a:buFont typeface="Wingdings" panose="05000000000000000000" pitchFamily="2" charset="2"/>
              <a:buChar char="Ø"/>
            </a:pPr>
            <a:r>
              <a:rPr lang="fr-FR" sz="2400" b="1" dirty="0" smtClean="0"/>
              <a:t>Le besoin de jouer</a:t>
            </a:r>
          </a:p>
          <a:p>
            <a:pPr>
              <a:buFont typeface="Wingdings" panose="05000000000000000000" pitchFamily="2" charset="2"/>
              <a:buChar char="Ø"/>
            </a:pPr>
            <a:r>
              <a:rPr lang="fr-FR" sz="2400" b="1" dirty="0" smtClean="0"/>
              <a:t>Le besoin d’apprendre </a:t>
            </a:r>
          </a:p>
          <a:p>
            <a:pPr>
              <a:buFont typeface="Wingdings" panose="05000000000000000000" pitchFamily="2" charset="2"/>
              <a:buChar char="Ø"/>
            </a:pPr>
            <a:endParaRPr lang="fr-FR" dirty="0"/>
          </a:p>
          <a:p>
            <a:pPr marL="0" indent="0" algn="ctr">
              <a:buNone/>
            </a:pPr>
            <a:r>
              <a:rPr lang="fr-FR" sz="2800" dirty="0" smtClean="0"/>
              <a:t>Réflexion de l’équipe pour </a:t>
            </a:r>
          </a:p>
          <a:p>
            <a:pPr algn="ctr">
              <a:buFont typeface="Wingdings" panose="05000000000000000000" pitchFamily="2" charset="2"/>
              <a:buChar char="ü"/>
            </a:pPr>
            <a:r>
              <a:rPr lang="fr-FR" sz="2800" dirty="0" smtClean="0"/>
              <a:t>Aménager les espaces</a:t>
            </a:r>
          </a:p>
          <a:p>
            <a:pPr algn="ctr">
              <a:buFont typeface="Wingdings" panose="05000000000000000000" pitchFamily="2" charset="2"/>
              <a:buChar char="ü"/>
            </a:pPr>
            <a:r>
              <a:rPr lang="fr-FR" sz="2800" dirty="0" smtClean="0"/>
              <a:t>Choisir le matériel</a:t>
            </a:r>
          </a:p>
          <a:p>
            <a:pPr algn="ctr">
              <a:buFont typeface="Wingdings" panose="05000000000000000000" pitchFamily="2" charset="2"/>
              <a:buChar char="ü"/>
            </a:pPr>
            <a:r>
              <a:rPr lang="fr-FR" sz="2800" dirty="0" smtClean="0"/>
              <a:t>Organiser le rythme de la classe</a:t>
            </a:r>
            <a:endParaRPr lang="fr-FR" sz="2800" dirty="0"/>
          </a:p>
        </p:txBody>
      </p:sp>
    </p:spTree>
    <p:extLst>
      <p:ext uri="{BB962C8B-B14F-4D97-AF65-F5344CB8AC3E}">
        <p14:creationId xmlns:p14="http://schemas.microsoft.com/office/powerpoint/2010/main" val="3455949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149" y="1702985"/>
            <a:ext cx="5845484" cy="3893921"/>
          </a:xfrm>
          <a:prstGeom prst="rect">
            <a:avLst/>
          </a:prstGeom>
          <a:noFill/>
          <a:ln>
            <a:noFill/>
          </a:ln>
          <a:extLst>
            <a:ext uri="{909E8E84-426E-40dd-AFC4-6F175D3DCCD1}">
              <a14:hiddenFill xmlns:a14="http://schemas.microsoft.com/office/drawing/2010/main" xmlns="" xmlns:lc="http://schemas.openxmlformats.org/drawingml/2006/lockedCanvas">
                <a:solidFill>
                  <a:schemeClr val="accent1"/>
                </a:solidFill>
              </a14:hiddenFill>
            </a:ext>
            <a:ext uri="{91240B29-F687-4f45-9708-019B960494DF}">
              <a14:hiddenLine xmlns:a14="http://schemas.microsoft.com/office/drawing/2010/main" xmlns="" xmlns:lc="http://schemas.openxmlformats.org/drawingml/2006/lockedCanvas" w="9525">
                <a:solidFill>
                  <a:schemeClr val="tx1"/>
                </a:solidFill>
                <a:miter lim="800000"/>
                <a:headEnd/>
                <a:tailEnd/>
              </a14:hiddenLine>
            </a:ext>
          </a:extLst>
        </p:spPr>
      </p:pic>
      <p:sp>
        <p:nvSpPr>
          <p:cNvPr id="2" name="Titre 1"/>
          <p:cNvSpPr>
            <a:spLocks noGrp="1"/>
          </p:cNvSpPr>
          <p:nvPr>
            <p:ph type="title"/>
          </p:nvPr>
        </p:nvSpPr>
        <p:spPr/>
        <p:txBody>
          <a:bodyPr/>
          <a:lstStyle/>
          <a:p>
            <a:endParaRPr lang="fr-FR" dirty="0"/>
          </a:p>
        </p:txBody>
      </p:sp>
      <p:sp>
        <p:nvSpPr>
          <p:cNvPr id="5" name="Espace réservé du contenu 4"/>
          <p:cNvSpPr txBox="1">
            <a:spLocks noGrp="1"/>
          </p:cNvSpPr>
          <p:nvPr>
            <p:ph idx="1"/>
          </p:nvPr>
        </p:nvSpPr>
        <p:spPr>
          <a:xfrm>
            <a:off x="5564985" y="-121602"/>
            <a:ext cx="6018552" cy="7543097"/>
          </a:xfrm>
          <a:prstGeom prst="irregularSeal1">
            <a:avLst/>
          </a:prstGeom>
          <a:solidFill>
            <a:srgbClr val="FFC000"/>
          </a:solidFill>
        </p:spPr>
        <p:txBody>
          <a:bodyPr wrap="square" lIns="0" tIns="0" rIns="0" bIns="0" rtlCol="0">
            <a:spAutoFit/>
          </a:bodyPr>
          <a:lstStyle/>
          <a:p>
            <a:pPr algn="ctr"/>
            <a:r>
              <a:rPr lang="fr-FR" sz="1800" b="1" dirty="0" smtClean="0"/>
              <a:t>Instruction obligatoire </a:t>
            </a:r>
            <a:r>
              <a:rPr lang="fr-FR" sz="1800" dirty="0" smtClean="0"/>
              <a:t>pour les enfants à partir de 3 ans</a:t>
            </a:r>
          </a:p>
          <a:p>
            <a:pPr algn="ctr"/>
            <a:r>
              <a:rPr lang="fr-FR" sz="1800" dirty="0" smtClean="0"/>
              <a:t>(loi du 28/07/19)</a:t>
            </a:r>
          </a:p>
          <a:p>
            <a:r>
              <a:rPr lang="fr-FR" sz="1800" dirty="0" smtClean="0">
                <a:sym typeface="Wingdings" panose="05000000000000000000" pitchFamily="2" charset="2"/>
              </a:rPr>
              <a:t>obligation d’assiduité</a:t>
            </a:r>
          </a:p>
          <a:p>
            <a:r>
              <a:rPr lang="fr-FR" sz="1800" dirty="0" smtClean="0">
                <a:sym typeface="Wingdings" panose="05000000000000000000" pitchFamily="2" charset="2"/>
              </a:rPr>
              <a:t>assouplissement  par une </a:t>
            </a:r>
            <a:r>
              <a:rPr lang="fr-FR" sz="1800" b="1" dirty="0" smtClean="0">
                <a:sym typeface="Wingdings" panose="05000000000000000000" pitchFamily="2" charset="2"/>
              </a:rPr>
              <a:t>demande d’aménagement du temps de présence l’après-midi  </a:t>
            </a:r>
          </a:p>
        </p:txBody>
      </p:sp>
    </p:spTree>
    <p:extLst>
      <p:ext uri="{BB962C8B-B14F-4D97-AF65-F5344CB8AC3E}">
        <p14:creationId xmlns:p14="http://schemas.microsoft.com/office/powerpoint/2010/main" val="927728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36254" y="489107"/>
            <a:ext cx="941832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4400" dirty="0" smtClean="0">
                <a:solidFill>
                  <a:srgbClr val="7030A0"/>
                </a:solidFill>
              </a:rPr>
              <a:t>La maternelle : une école à part entière</a:t>
            </a:r>
            <a:r>
              <a:rPr lang="fr-FR" sz="2800" dirty="0" smtClean="0">
                <a:solidFill>
                  <a:srgbClr val="7030A0"/>
                </a:solidFill>
              </a:rPr>
              <a:t> </a:t>
            </a:r>
            <a:r>
              <a:rPr lang="fr-FR" sz="2800" dirty="0" smtClean="0"/>
              <a:t>avec un programme de la petite à la grande section.</a:t>
            </a:r>
            <a:endParaRPr lang="fr-FR" sz="2800" dirty="0"/>
          </a:p>
        </p:txBody>
      </p:sp>
      <p:sp>
        <p:nvSpPr>
          <p:cNvPr id="3" name="ZoneTexte 2"/>
          <p:cNvSpPr txBox="1"/>
          <p:nvPr/>
        </p:nvSpPr>
        <p:spPr>
          <a:xfrm>
            <a:off x="731520" y="2090056"/>
            <a:ext cx="6766560" cy="4431983"/>
          </a:xfrm>
          <a:prstGeom prst="rect">
            <a:avLst/>
          </a:prstGeom>
          <a:noFill/>
        </p:spPr>
        <p:txBody>
          <a:bodyPr wrap="square" rtlCol="0">
            <a:spAutoFit/>
          </a:bodyPr>
          <a:lstStyle/>
          <a:p>
            <a:pPr marL="285750" indent="-285750">
              <a:buFont typeface="Wingdings" panose="05000000000000000000" pitchFamily="2" charset="2"/>
              <a:buChar char="§"/>
            </a:pPr>
            <a:r>
              <a:rPr lang="fr-FR" sz="2400" dirty="0" smtClean="0"/>
              <a:t>Le langage oral</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 langage écrit</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Les activités physiques</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Les activités artistiques</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Les outils pour structurer sa pensée</a:t>
            </a:r>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L’exploration du monde</a:t>
            </a:r>
          </a:p>
          <a:p>
            <a:endParaRPr lang="fr-FR" dirty="0"/>
          </a:p>
        </p:txBody>
      </p:sp>
    </p:spTree>
    <p:extLst>
      <p:ext uri="{BB962C8B-B14F-4D97-AF65-F5344CB8AC3E}">
        <p14:creationId xmlns:p14="http://schemas.microsoft.com/office/powerpoint/2010/main" val="3053500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35045" y="0"/>
            <a:ext cx="10318418" cy="4394988"/>
          </a:xfrm>
        </p:spPr>
        <p:txBody>
          <a:bodyPr/>
          <a:lstStyle/>
          <a:p>
            <a:r>
              <a:rPr lang="fr-FR" sz="4400" dirty="0" smtClean="0"/>
              <a:t>Pour une 1ère rentrée réussie à l’école maternelle </a:t>
            </a:r>
            <a:endParaRPr lang="fr-FR" sz="4400" dirty="0"/>
          </a:p>
        </p:txBody>
      </p:sp>
      <p:sp>
        <p:nvSpPr>
          <p:cNvPr id="3" name="Sous-titre 2"/>
          <p:cNvSpPr>
            <a:spLocks noGrp="1"/>
          </p:cNvSpPr>
          <p:nvPr>
            <p:ph type="subTitle" idx="1"/>
          </p:nvPr>
        </p:nvSpPr>
        <p:spPr/>
        <p:txBody>
          <a:bodyPr/>
          <a:lstStyle/>
          <a:p>
            <a:r>
              <a:rPr lang="fr-FR" dirty="0" smtClean="0"/>
              <a:t>Année scolaire 2022 2023</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045" y="4190335"/>
            <a:ext cx="2160000" cy="2160000"/>
          </a:xfrm>
          <a:prstGeom prst="rect">
            <a:avLst/>
          </a:prstGeom>
          <a:noFill/>
          <a:ln w="38100">
            <a:solidFill>
              <a:srgbClr val="9C2BA5"/>
            </a:solidFill>
          </a:ln>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2638" r="5382"/>
          <a:stretch/>
        </p:blipFill>
        <p:spPr>
          <a:xfrm>
            <a:off x="4930280" y="3041597"/>
            <a:ext cx="2292130" cy="2165686"/>
          </a:xfrm>
          <a:prstGeom prst="rect">
            <a:avLst/>
          </a:prstGeom>
        </p:spPr>
      </p:pic>
    </p:spTree>
    <p:extLst>
      <p:ext uri="{BB962C8B-B14F-4D97-AF65-F5344CB8AC3E}">
        <p14:creationId xmlns:p14="http://schemas.microsoft.com/office/powerpoint/2010/main" val="3432328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365125"/>
            <a:ext cx="6490855" cy="810273"/>
          </a:xfrm>
        </p:spPr>
        <p:style>
          <a:lnRef idx="1">
            <a:schemeClr val="accent1"/>
          </a:lnRef>
          <a:fillRef idx="2">
            <a:schemeClr val="accent1"/>
          </a:fillRef>
          <a:effectRef idx="1">
            <a:schemeClr val="accent1"/>
          </a:effectRef>
          <a:fontRef idx="minor">
            <a:schemeClr val="dk1"/>
          </a:fontRef>
        </p:style>
        <p:txBody>
          <a:bodyPr>
            <a:noAutofit/>
          </a:bodyPr>
          <a:lstStyle/>
          <a:p>
            <a:r>
              <a:rPr lang="fr-FR" sz="3600" dirty="0">
                <a:solidFill>
                  <a:srgbClr val="9C2BA5"/>
                </a:solidFill>
                <a:latin typeface="+mn-lt"/>
              </a:rPr>
              <a:t>L</a:t>
            </a:r>
            <a:r>
              <a:rPr lang="fr-FR" sz="3600" dirty="0" smtClean="0">
                <a:solidFill>
                  <a:srgbClr val="9C2BA5"/>
                </a:solidFill>
                <a:latin typeface="+mn-lt"/>
              </a:rPr>
              <a:t>e langage oral</a:t>
            </a:r>
            <a:endParaRPr lang="fr-FR" sz="3600" dirty="0">
              <a:solidFill>
                <a:srgbClr val="9C2BA5"/>
              </a:solidFill>
              <a:latin typeface="+mn-lt"/>
            </a:endParaRPr>
          </a:p>
        </p:txBody>
      </p:sp>
      <p:sp>
        <p:nvSpPr>
          <p:cNvPr id="3" name="ZoneTexte 2"/>
          <p:cNvSpPr txBox="1"/>
          <p:nvPr/>
        </p:nvSpPr>
        <p:spPr>
          <a:xfrm>
            <a:off x="3995901" y="1298052"/>
            <a:ext cx="2090256" cy="2308324"/>
          </a:xfrm>
          <a:prstGeom prst="rect">
            <a:avLst/>
          </a:prstGeom>
          <a:noFill/>
        </p:spPr>
        <p:txBody>
          <a:bodyPr wrap="square" rtlCol="0">
            <a:spAutoFit/>
          </a:bodyPr>
          <a:lstStyle/>
          <a:p>
            <a:pPr marL="285750" indent="-285750">
              <a:buFont typeface="Wingdings" pitchFamily="2" charset="2"/>
              <a:buChar char="§"/>
            </a:pPr>
            <a:r>
              <a:rPr lang="fr-FR" sz="2400" dirty="0"/>
              <a:t>Parler</a:t>
            </a:r>
          </a:p>
          <a:p>
            <a:pPr marL="285750" indent="-285750">
              <a:buFont typeface="Wingdings" pitchFamily="2" charset="2"/>
              <a:buChar char="§"/>
            </a:pPr>
            <a:r>
              <a:rPr lang="fr-FR" sz="2400" dirty="0"/>
              <a:t>Nommer</a:t>
            </a:r>
          </a:p>
          <a:p>
            <a:pPr marL="285750" indent="-285750">
              <a:buFont typeface="Wingdings" pitchFamily="2" charset="2"/>
              <a:buChar char="§"/>
            </a:pPr>
            <a:r>
              <a:rPr lang="fr-FR" sz="2400" dirty="0"/>
              <a:t>Comprendre</a:t>
            </a:r>
          </a:p>
          <a:p>
            <a:pPr marL="285750" indent="-285750">
              <a:buFont typeface="Wingdings" pitchFamily="2" charset="2"/>
              <a:buChar char="§"/>
            </a:pPr>
            <a:r>
              <a:rPr lang="fr-FR" sz="2400" dirty="0"/>
              <a:t>Raconter</a:t>
            </a:r>
          </a:p>
          <a:p>
            <a:pPr marL="285750" indent="-285750">
              <a:buFont typeface="Wingdings" pitchFamily="2" charset="2"/>
              <a:buChar char="§"/>
            </a:pPr>
            <a:r>
              <a:rPr lang="fr-FR" sz="2400" dirty="0"/>
              <a:t>Décrire</a:t>
            </a:r>
          </a:p>
          <a:p>
            <a:pPr marL="285750" indent="-285750">
              <a:buFont typeface="Wingdings" pitchFamily="2" charset="2"/>
              <a:buChar char="§"/>
            </a:pPr>
            <a:r>
              <a:rPr lang="fr-FR" sz="2400" dirty="0"/>
              <a:t>Echanger</a:t>
            </a:r>
          </a:p>
        </p:txBody>
      </p:sp>
      <p:pic>
        <p:nvPicPr>
          <p:cNvPr id="1028" name="Picture 4" descr="D:\Mes documents\Bureau\Sans titre 1.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9" t="3087" r="2395" b="6086"/>
          <a:stretch/>
        </p:blipFill>
        <p:spPr bwMode="auto">
          <a:xfrm>
            <a:off x="790004" y="4009206"/>
            <a:ext cx="3072412" cy="258569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025" y="389238"/>
            <a:ext cx="2850125" cy="2131893"/>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6970" y="4179229"/>
            <a:ext cx="3175000" cy="2374900"/>
          </a:xfrm>
          <a:prstGeom prst="rect">
            <a:avLst/>
          </a:prstGeom>
        </p:spPr>
      </p:pic>
      <p:pic>
        <p:nvPicPr>
          <p:cNvPr id="12" name="Image 11"/>
          <p:cNvPicPr>
            <a:picLocks noChangeAspect="1"/>
          </p:cNvPicPr>
          <p:nvPr/>
        </p:nvPicPr>
        <p:blipFill rotWithShape="1">
          <a:blip r:embed="rId6">
            <a:extLst>
              <a:ext uri="{28A0092B-C50C-407E-A947-70E740481C1C}">
                <a14:useLocalDpi xmlns:a14="http://schemas.microsoft.com/office/drawing/2010/main" val="0"/>
              </a:ext>
            </a:extLst>
          </a:blip>
          <a:srcRect t="22010" r="12539"/>
          <a:stretch/>
        </p:blipFill>
        <p:spPr>
          <a:xfrm>
            <a:off x="6086157" y="2025634"/>
            <a:ext cx="2973868" cy="1983572"/>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881" y="1427574"/>
            <a:ext cx="2993536" cy="2239165"/>
          </a:xfrm>
          <a:prstGeom prst="rect">
            <a:avLst/>
          </a:prstGeom>
        </p:spPr>
      </p:pic>
      <p:pic>
        <p:nvPicPr>
          <p:cNvPr id="16" name="Image 15"/>
          <p:cNvPicPr>
            <a:picLocks noChangeAspect="1"/>
          </p:cNvPicPr>
          <p:nvPr/>
        </p:nvPicPr>
        <p:blipFill>
          <a:blip r:embed="rId8"/>
          <a:stretch>
            <a:fillRect/>
          </a:stretch>
        </p:blipFill>
        <p:spPr>
          <a:xfrm>
            <a:off x="9295158" y="4220000"/>
            <a:ext cx="2520860" cy="2334129"/>
          </a:xfrm>
          <a:prstGeom prst="rect">
            <a:avLst/>
          </a:prstGeom>
        </p:spPr>
      </p:pic>
    </p:spTree>
    <p:extLst>
      <p:ext uri="{BB962C8B-B14F-4D97-AF65-F5344CB8AC3E}">
        <p14:creationId xmlns:p14="http://schemas.microsoft.com/office/powerpoint/2010/main" val="1588077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366" y="513026"/>
            <a:ext cx="4978736" cy="746066"/>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sz="4000" dirty="0" smtClean="0">
                <a:solidFill>
                  <a:srgbClr val="9C2BA5"/>
                </a:solidFill>
                <a:latin typeface="+mn-lt"/>
              </a:rPr>
              <a:t>Le langage écrit</a:t>
            </a:r>
            <a:br>
              <a:rPr lang="fr-FR" sz="4000" dirty="0" smtClean="0">
                <a:solidFill>
                  <a:srgbClr val="9C2BA5"/>
                </a:solidFill>
                <a:latin typeface="+mn-lt"/>
              </a:rPr>
            </a:br>
            <a:endParaRPr lang="fr-FR" sz="4000" dirty="0">
              <a:solidFill>
                <a:srgbClr val="9C2BA5"/>
              </a:solidFill>
              <a:latin typeface="+mn-lt"/>
            </a:endParaRPr>
          </a:p>
        </p:txBody>
      </p:sp>
      <p:sp>
        <p:nvSpPr>
          <p:cNvPr id="3" name="Espace réservé du contenu 2"/>
          <p:cNvSpPr>
            <a:spLocks noGrp="1"/>
          </p:cNvSpPr>
          <p:nvPr>
            <p:ph idx="1"/>
          </p:nvPr>
        </p:nvSpPr>
        <p:spPr>
          <a:xfrm>
            <a:off x="838200" y="1346777"/>
            <a:ext cx="5172789" cy="2145284"/>
          </a:xfrm>
        </p:spPr>
        <p:txBody>
          <a:bodyPr>
            <a:normAutofit/>
          </a:bodyPr>
          <a:lstStyle/>
          <a:p>
            <a:pPr>
              <a:buClrTx/>
              <a:buFont typeface="Wingdings" panose="05000000000000000000" pitchFamily="2" charset="2"/>
              <a:buChar char="§"/>
            </a:pPr>
            <a:r>
              <a:rPr lang="fr-FR" dirty="0"/>
              <a:t>Lire des livres</a:t>
            </a:r>
          </a:p>
          <a:p>
            <a:pPr>
              <a:buClrTx/>
              <a:buFont typeface="Wingdings" panose="05000000000000000000" pitchFamily="2" charset="2"/>
              <a:buChar char="§"/>
            </a:pPr>
            <a:r>
              <a:rPr lang="fr-FR" dirty="0"/>
              <a:t>Tracer , dessiner</a:t>
            </a:r>
          </a:p>
          <a:p>
            <a:pPr>
              <a:buClrTx/>
              <a:buFont typeface="Wingdings" panose="05000000000000000000" pitchFamily="2" charset="2"/>
              <a:buChar char="§"/>
            </a:pPr>
            <a:r>
              <a:rPr lang="fr-FR" dirty="0"/>
              <a:t>Reconnaître son </a:t>
            </a:r>
            <a:r>
              <a:rPr lang="fr-FR" dirty="0" smtClean="0"/>
              <a:t>prénom</a:t>
            </a:r>
          </a:p>
          <a:p>
            <a:pPr>
              <a:buClrTx/>
              <a:buFont typeface="Wingdings" panose="05000000000000000000" pitchFamily="2" charset="2"/>
              <a:buChar char="§"/>
            </a:pPr>
            <a:r>
              <a:rPr lang="fr-FR" dirty="0" smtClean="0"/>
              <a:t>Découvrir la fonction de l’écrit</a:t>
            </a:r>
          </a:p>
          <a:p>
            <a:pPr marL="0" indent="0">
              <a:buNone/>
            </a:pPr>
            <a:endParaRPr lang="fr-FR" dirty="0"/>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323" t="4941" r="2580" b="53194"/>
          <a:stretch/>
        </p:blipFill>
        <p:spPr bwMode="auto">
          <a:xfrm>
            <a:off x="9396362" y="174060"/>
            <a:ext cx="2224286" cy="30305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descr="D:\Mes documents\Bureau\Sans titre 3.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525" y="3562885"/>
            <a:ext cx="2840321" cy="2996539"/>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D:\Mes documents\Bureau\Sans titre 4.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0989" y="174060"/>
            <a:ext cx="3254486" cy="2582071"/>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D:\Mes documents\Bureau\Sans titre 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5559" y="3579746"/>
            <a:ext cx="2514954" cy="2996540"/>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D:\Mes documents\Bureau\Sans titre 2.bmp"/>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427"/>
          <a:stretch/>
        </p:blipFill>
        <p:spPr bwMode="auto">
          <a:xfrm>
            <a:off x="6919661" y="3579746"/>
            <a:ext cx="2642488" cy="297967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Image 5"/>
          <p:cNvPicPr>
            <a:picLocks noChangeAspect="1"/>
          </p:cNvPicPr>
          <p:nvPr/>
        </p:nvPicPr>
        <p:blipFill rotWithShape="1">
          <a:blip r:embed="rId8">
            <a:extLst>
              <a:ext uri="{28A0092B-C50C-407E-A947-70E740481C1C}">
                <a14:useLocalDpi xmlns:a14="http://schemas.microsoft.com/office/drawing/2010/main" val="0"/>
              </a:ext>
            </a:extLst>
          </a:blip>
          <a:srcRect l="29416" t="41594" r="23786"/>
          <a:stretch/>
        </p:blipFill>
        <p:spPr>
          <a:xfrm>
            <a:off x="9862499" y="3562885"/>
            <a:ext cx="1758149" cy="2922761"/>
          </a:xfrm>
          <a:prstGeom prst="rect">
            <a:avLst/>
          </a:prstGeom>
        </p:spPr>
      </p:pic>
    </p:spTree>
    <p:extLst>
      <p:ext uri="{BB962C8B-B14F-4D97-AF65-F5344CB8AC3E}">
        <p14:creationId xmlns:p14="http://schemas.microsoft.com/office/powerpoint/2010/main" val="22023104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9822" y="1"/>
            <a:ext cx="10515600" cy="1125294"/>
          </a:xfrm>
        </p:spPr>
        <p:style>
          <a:lnRef idx="1">
            <a:schemeClr val="accent1"/>
          </a:lnRef>
          <a:fillRef idx="2">
            <a:schemeClr val="accent1"/>
          </a:fillRef>
          <a:effectRef idx="1">
            <a:schemeClr val="accent1"/>
          </a:effectRef>
          <a:fontRef idx="minor">
            <a:schemeClr val="dk1"/>
          </a:fontRef>
        </p:style>
        <p:txBody>
          <a:bodyPr>
            <a:normAutofit/>
          </a:bodyPr>
          <a:lstStyle/>
          <a:p>
            <a:r>
              <a:rPr lang="fr-FR" sz="3600" dirty="0" smtClean="0">
                <a:solidFill>
                  <a:srgbClr val="9C2BA5"/>
                </a:solidFill>
              </a:rPr>
              <a:t>Apprendre ensemble et vivre ensemble : </a:t>
            </a:r>
            <a:br>
              <a:rPr lang="fr-FR" sz="3600" dirty="0" smtClean="0">
                <a:solidFill>
                  <a:srgbClr val="9C2BA5"/>
                </a:solidFill>
              </a:rPr>
            </a:br>
            <a:r>
              <a:rPr lang="fr-FR" sz="3600" dirty="0" smtClean="0">
                <a:solidFill>
                  <a:srgbClr val="9C2BA5"/>
                </a:solidFill>
              </a:rPr>
              <a:t>     </a:t>
            </a:r>
            <a:r>
              <a:rPr lang="fr-FR" sz="3600" u="sng" dirty="0" smtClean="0">
                <a:solidFill>
                  <a:srgbClr val="9C2BA5"/>
                </a:solidFill>
              </a:rPr>
              <a:t>un enjeu essentiel</a:t>
            </a:r>
            <a:endParaRPr lang="fr-FR" sz="3600" u="sng" dirty="0">
              <a:solidFill>
                <a:srgbClr val="9C2BA5"/>
              </a:solidFill>
            </a:endParaRPr>
          </a:p>
        </p:txBody>
      </p:sp>
      <p:sp>
        <p:nvSpPr>
          <p:cNvPr id="3" name="Espace réservé du contenu 2"/>
          <p:cNvSpPr>
            <a:spLocks noGrp="1"/>
          </p:cNvSpPr>
          <p:nvPr>
            <p:ph idx="1"/>
          </p:nvPr>
        </p:nvSpPr>
        <p:spPr/>
        <p:txBody>
          <a:bodyPr/>
          <a:lstStyle/>
          <a:p>
            <a:pPr>
              <a:buClrTx/>
              <a:buFont typeface="Wingdings" panose="05000000000000000000" pitchFamily="2" charset="2"/>
              <a:buChar char="§"/>
            </a:pPr>
            <a:r>
              <a:rPr lang="fr-FR" dirty="0" smtClean="0"/>
              <a:t>Coopérer, jouer ensemble</a:t>
            </a:r>
          </a:p>
          <a:p>
            <a:pPr>
              <a:buClrTx/>
              <a:buFont typeface="Wingdings" panose="05000000000000000000" pitchFamily="2" charset="2"/>
              <a:buChar char="§"/>
            </a:pPr>
            <a:r>
              <a:rPr lang="fr-FR" dirty="0" smtClean="0"/>
              <a:t>Comprendre les règles de vie</a:t>
            </a:r>
          </a:p>
          <a:p>
            <a:pPr>
              <a:buClrTx/>
              <a:buFont typeface="Wingdings" panose="05000000000000000000" pitchFamily="2" charset="2"/>
              <a:buChar char="§"/>
            </a:pPr>
            <a:r>
              <a:rPr lang="fr-FR" dirty="0" smtClean="0"/>
              <a:t>Devenir autonome</a:t>
            </a:r>
          </a:p>
          <a:p>
            <a:pPr>
              <a:buClrTx/>
              <a:buFont typeface="Wingdings" panose="05000000000000000000" pitchFamily="2" charset="2"/>
              <a:buChar char="§"/>
            </a:pPr>
            <a:r>
              <a:rPr lang="fr-FR" dirty="0" smtClean="0"/>
              <a:t>Comprendre ce qu’est l’école</a:t>
            </a:r>
            <a:endParaRPr lang="fr-FR" dirty="0"/>
          </a:p>
        </p:txBody>
      </p:sp>
      <p:pic>
        <p:nvPicPr>
          <p:cNvPr id="3074" name="Picture 2" descr="D:\Mes documents\Bureau\Sans titre 3.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4032" y="1125294"/>
            <a:ext cx="3384376" cy="2540435"/>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D:\Mes documents\Bureau\Sans titre 5.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189"/>
          <a:stretch/>
        </p:blipFill>
        <p:spPr bwMode="auto">
          <a:xfrm>
            <a:off x="6396126" y="4077072"/>
            <a:ext cx="3231015" cy="249284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age 7"/>
          <p:cNvPicPr>
            <a:picLocks noChangeAspect="1"/>
          </p:cNvPicPr>
          <p:nvPr/>
        </p:nvPicPr>
        <p:blipFill rotWithShape="1">
          <a:blip r:embed="rId5">
            <a:extLst>
              <a:ext uri="{28A0092B-C50C-407E-A947-70E740481C1C}">
                <a14:useLocalDpi xmlns:a14="http://schemas.microsoft.com/office/drawing/2010/main" val="0"/>
              </a:ext>
            </a:extLst>
          </a:blip>
          <a:srcRect t="29214"/>
          <a:stretch/>
        </p:blipFill>
        <p:spPr>
          <a:xfrm>
            <a:off x="1730709" y="4345705"/>
            <a:ext cx="4187125" cy="2224207"/>
          </a:xfrm>
          <a:prstGeom prst="rect">
            <a:avLst/>
          </a:prstGeom>
        </p:spPr>
      </p:pic>
    </p:spTree>
    <p:extLst>
      <p:ext uri="{BB962C8B-B14F-4D97-AF65-F5344CB8AC3E}">
        <p14:creationId xmlns:p14="http://schemas.microsoft.com/office/powerpoint/2010/main" val="1517115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473" y="13232"/>
            <a:ext cx="10515600" cy="1017426"/>
          </a:xfrm>
        </p:spPr>
        <p:style>
          <a:lnRef idx="1">
            <a:schemeClr val="accent1"/>
          </a:lnRef>
          <a:fillRef idx="2">
            <a:schemeClr val="accent1"/>
          </a:fillRef>
          <a:effectRef idx="1">
            <a:schemeClr val="accent1"/>
          </a:effectRef>
          <a:fontRef idx="minor">
            <a:schemeClr val="dk1"/>
          </a:fontRef>
        </p:style>
        <p:txBody>
          <a:bodyPr>
            <a:noAutofit/>
          </a:bodyPr>
          <a:lstStyle/>
          <a:p>
            <a:r>
              <a:rPr lang="fr-FR" sz="3600" dirty="0" smtClean="0">
                <a:solidFill>
                  <a:srgbClr val="9C2BA5"/>
                </a:solidFill>
                <a:latin typeface="+mn-lt"/>
              </a:rPr>
              <a:t>Les outils pour structurer sa pensée</a:t>
            </a:r>
            <a:br>
              <a:rPr lang="fr-FR" sz="3600" dirty="0" smtClean="0">
                <a:solidFill>
                  <a:srgbClr val="9C2BA5"/>
                </a:solidFill>
                <a:latin typeface="+mn-lt"/>
              </a:rPr>
            </a:br>
            <a:r>
              <a:rPr lang="fr-FR" sz="3600" dirty="0" smtClean="0">
                <a:solidFill>
                  <a:srgbClr val="9C2BA5"/>
                </a:solidFill>
                <a:latin typeface="+mn-lt"/>
              </a:rPr>
              <a:t>(</a:t>
            </a:r>
            <a:r>
              <a:rPr lang="fr-FR" sz="2000" dirty="0" smtClean="0">
                <a:solidFill>
                  <a:srgbClr val="9C2BA5"/>
                </a:solidFill>
                <a:latin typeface="+mn-lt"/>
              </a:rPr>
              <a:t>Premiers pas vers </a:t>
            </a:r>
            <a:r>
              <a:rPr lang="fr-FR" sz="2000" dirty="0">
                <a:solidFill>
                  <a:srgbClr val="9C2BA5"/>
                </a:solidFill>
                <a:latin typeface="+mn-lt"/>
              </a:rPr>
              <a:t>les Mathématiques)</a:t>
            </a:r>
          </a:p>
        </p:txBody>
      </p:sp>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73" t="68186" r="31454" b="2799"/>
          <a:stretch/>
        </p:blipFill>
        <p:spPr bwMode="auto">
          <a:xfrm>
            <a:off x="5627087" y="3239202"/>
            <a:ext cx="2136311" cy="13656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2" name="Picture 2" descr="D:\Mes documents\Bureau\Sans titre 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988" y="1213151"/>
            <a:ext cx="2911032" cy="2097469"/>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D:\Mes documents\Bureau\Sans titre 2.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3432" y="4685228"/>
            <a:ext cx="3433288" cy="2095978"/>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D:\Mes documents\Bureau\Sans titre 4.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9816" y="4685228"/>
            <a:ext cx="2870854" cy="209597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Image 10"/>
          <p:cNvPicPr>
            <a:picLocks noChangeAspect="1"/>
          </p:cNvPicPr>
          <p:nvPr/>
        </p:nvPicPr>
        <p:blipFill rotWithShape="1">
          <a:blip r:embed="rId7">
            <a:extLst>
              <a:ext uri="{28A0092B-C50C-407E-A947-70E740481C1C}">
                <a14:useLocalDpi xmlns:a14="http://schemas.microsoft.com/office/drawing/2010/main" val="0"/>
              </a:ext>
            </a:extLst>
          </a:blip>
          <a:srcRect t="30515" r="16486"/>
          <a:stretch/>
        </p:blipFill>
        <p:spPr>
          <a:xfrm>
            <a:off x="9643272" y="1962109"/>
            <a:ext cx="2202467" cy="2440861"/>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7966" y="1218673"/>
            <a:ext cx="2599307" cy="1944282"/>
          </a:xfrm>
          <a:prstGeom prst="rect">
            <a:avLst/>
          </a:prstGeom>
        </p:spPr>
      </p:pic>
      <p:pic>
        <p:nvPicPr>
          <p:cNvPr id="14" name="Imag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15826" y="4119738"/>
            <a:ext cx="2001228" cy="2665636"/>
          </a:xfrm>
          <a:prstGeom prst="rect">
            <a:avLst/>
          </a:prstGeom>
        </p:spPr>
      </p:pic>
      <p:pic>
        <p:nvPicPr>
          <p:cNvPr id="3" name="Image 2"/>
          <p:cNvPicPr>
            <a:picLocks noChangeAspect="1"/>
          </p:cNvPicPr>
          <p:nvPr/>
        </p:nvPicPr>
        <p:blipFill rotWithShape="1">
          <a:blip r:embed="rId10"/>
          <a:srcRect l="6789" t="11620" b="14381"/>
          <a:stretch/>
        </p:blipFill>
        <p:spPr>
          <a:xfrm>
            <a:off x="6291204" y="1213151"/>
            <a:ext cx="3106219" cy="1843558"/>
          </a:xfrm>
          <a:prstGeom prst="rect">
            <a:avLst/>
          </a:prstGeom>
        </p:spPr>
      </p:pic>
      <p:pic>
        <p:nvPicPr>
          <p:cNvPr id="5" name="Imag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260" y="3671668"/>
            <a:ext cx="2075804" cy="3113706"/>
          </a:xfrm>
          <a:prstGeom prst="rect">
            <a:avLst/>
          </a:prstGeom>
        </p:spPr>
      </p:pic>
    </p:spTree>
    <p:extLst>
      <p:ext uri="{BB962C8B-B14F-4D97-AF65-F5344CB8AC3E}">
        <p14:creationId xmlns:p14="http://schemas.microsoft.com/office/powerpoint/2010/main" val="1821637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6396" y="7428"/>
            <a:ext cx="6772877" cy="976246"/>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sz="3600" dirty="0" smtClean="0">
                <a:solidFill>
                  <a:srgbClr val="9C2BA5"/>
                </a:solidFill>
              </a:rPr>
              <a:t>Explorer le monde</a:t>
            </a:r>
            <a:br>
              <a:rPr lang="fr-FR" sz="3600" dirty="0" smtClean="0">
                <a:solidFill>
                  <a:srgbClr val="9C2BA5"/>
                </a:solidFill>
              </a:rPr>
            </a:br>
            <a:r>
              <a:rPr lang="fr-FR" sz="2400" dirty="0" smtClean="0">
                <a:solidFill>
                  <a:srgbClr val="9C2BA5"/>
                </a:solidFill>
              </a:rPr>
              <a:t>(</a:t>
            </a:r>
            <a:r>
              <a:rPr lang="fr-FR" sz="2400" dirty="0">
                <a:solidFill>
                  <a:srgbClr val="9C2BA5"/>
                </a:solidFill>
              </a:rPr>
              <a:t>Premiers pas v</a:t>
            </a:r>
            <a:r>
              <a:rPr lang="fr-FR" sz="2400" dirty="0" smtClean="0">
                <a:solidFill>
                  <a:srgbClr val="9C2BA5"/>
                </a:solidFill>
              </a:rPr>
              <a:t>ers </a:t>
            </a:r>
            <a:r>
              <a:rPr lang="fr-FR" sz="2400" dirty="0">
                <a:solidFill>
                  <a:srgbClr val="9C2BA5"/>
                </a:solidFill>
              </a:rPr>
              <a:t>les sciences</a:t>
            </a:r>
            <a:r>
              <a:rPr lang="fr-FR" sz="3600" dirty="0">
                <a:solidFill>
                  <a:srgbClr val="9C2BA5"/>
                </a:solidFill>
              </a:rPr>
              <a:t>)</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254" t="4033" r="33102" b="71621"/>
          <a:stretch/>
        </p:blipFill>
        <p:spPr bwMode="auto">
          <a:xfrm>
            <a:off x="6400910" y="2074744"/>
            <a:ext cx="2504109" cy="16534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50" name="Picture 6" descr="D:\Mes documents\Bureau\Sans titre 1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3916" y="1147676"/>
            <a:ext cx="2520280" cy="239320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age 2"/>
          <p:cNvPicPr>
            <a:picLocks noChangeAspect="1"/>
          </p:cNvPicPr>
          <p:nvPr/>
        </p:nvPicPr>
        <p:blipFill rotWithShape="1">
          <a:blip r:embed="rId5">
            <a:extLst>
              <a:ext uri="{28A0092B-C50C-407E-A947-70E740481C1C}">
                <a14:useLocalDpi xmlns:a14="http://schemas.microsoft.com/office/drawing/2010/main" val="0"/>
              </a:ext>
            </a:extLst>
          </a:blip>
          <a:srcRect t="34401" r="22297"/>
          <a:stretch/>
        </p:blipFill>
        <p:spPr>
          <a:xfrm>
            <a:off x="930922" y="3886168"/>
            <a:ext cx="2308524" cy="2595943"/>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922" y="1781899"/>
            <a:ext cx="2351583" cy="1758984"/>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3916" y="3886168"/>
            <a:ext cx="1948906" cy="2595943"/>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7292" y="3996689"/>
            <a:ext cx="3175000" cy="2374900"/>
          </a:xfrm>
          <a:prstGeom prst="rect">
            <a:avLst/>
          </a:prstGeom>
        </p:spPr>
      </p:pic>
      <p:pic>
        <p:nvPicPr>
          <p:cNvPr id="19" name="Imag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9330" y="3886167"/>
            <a:ext cx="1865932" cy="2485421"/>
          </a:xfrm>
          <a:prstGeom prst="rect">
            <a:avLst/>
          </a:prstGeom>
        </p:spPr>
      </p:pic>
      <p:pic>
        <p:nvPicPr>
          <p:cNvPr id="20" name="Image 19"/>
          <p:cNvPicPr>
            <a:picLocks noChangeAspect="1"/>
          </p:cNvPicPr>
          <p:nvPr/>
        </p:nvPicPr>
        <p:blipFill rotWithShape="1">
          <a:blip r:embed="rId9" cstate="print">
            <a:extLst>
              <a:ext uri="{28A0092B-C50C-407E-A947-70E740481C1C}">
                <a14:useLocalDpi xmlns:a14="http://schemas.microsoft.com/office/drawing/2010/main" val="0"/>
              </a:ext>
            </a:extLst>
          </a:blip>
          <a:srcRect l="13839"/>
          <a:stretch/>
        </p:blipFill>
        <p:spPr>
          <a:xfrm>
            <a:off x="9018729" y="1528354"/>
            <a:ext cx="2527244" cy="2199867"/>
          </a:xfrm>
          <a:prstGeom prst="rect">
            <a:avLst/>
          </a:prstGeom>
        </p:spPr>
      </p:pic>
      <p:pic>
        <p:nvPicPr>
          <p:cNvPr id="12" name="Image 11"/>
          <p:cNvPicPr>
            <a:picLocks noChangeAspect="1"/>
          </p:cNvPicPr>
          <p:nvPr/>
        </p:nvPicPr>
        <p:blipFill rotWithShape="1">
          <a:blip r:embed="rId10">
            <a:extLst>
              <a:ext uri="{28A0092B-C50C-407E-A947-70E740481C1C}">
                <a14:useLocalDpi xmlns:a14="http://schemas.microsoft.com/office/drawing/2010/main" val="0"/>
              </a:ext>
            </a:extLst>
          </a:blip>
          <a:srcRect l="30357" t="10130"/>
          <a:stretch/>
        </p:blipFill>
        <p:spPr>
          <a:xfrm>
            <a:off x="8071183" y="45865"/>
            <a:ext cx="2211168" cy="1894645"/>
          </a:xfrm>
          <a:prstGeom prst="rect">
            <a:avLst/>
          </a:prstGeom>
        </p:spPr>
      </p:pic>
    </p:spTree>
    <p:extLst>
      <p:ext uri="{BB962C8B-B14F-4D97-AF65-F5344CB8AC3E}">
        <p14:creationId xmlns:p14="http://schemas.microsoft.com/office/powerpoint/2010/main" val="33924133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7268" y="240057"/>
            <a:ext cx="10891988" cy="106809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sz="4000" dirty="0" smtClean="0">
                <a:solidFill>
                  <a:srgbClr val="9C2BA5"/>
                </a:solidFill>
              </a:rPr>
              <a:t>Agir, s’exprimer, comprendre à travers les activités physiques </a:t>
            </a:r>
            <a:r>
              <a:rPr lang="fr-FR" sz="4000" u="sng" dirty="0" smtClean="0">
                <a:solidFill>
                  <a:srgbClr val="9C2BA5"/>
                </a:solidFill>
              </a:rPr>
              <a:t>quotidiennement</a:t>
            </a:r>
            <a:endParaRPr lang="fr-FR" sz="4000" u="sng" dirty="0">
              <a:solidFill>
                <a:srgbClr val="9C2BA5"/>
              </a:solidFill>
            </a:endParaRPr>
          </a:p>
        </p:txBody>
      </p:sp>
      <p:pic>
        <p:nvPicPr>
          <p:cNvPr id="4098" name="Picture 2" descr="D:\Mes documents\Bureau\Sans titre 6.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5648" y="1575367"/>
            <a:ext cx="1839930" cy="228945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t="33911"/>
          <a:stretch/>
        </p:blipFill>
        <p:spPr>
          <a:xfrm>
            <a:off x="4269814" y="4480677"/>
            <a:ext cx="2487427" cy="2189691"/>
          </a:xfrm>
          <a:prstGeom prst="rect">
            <a:avLst/>
          </a:prstGeom>
        </p:spPr>
      </p:pic>
      <p:pic>
        <p:nvPicPr>
          <p:cNvPr id="7" name="Image 6"/>
          <p:cNvPicPr>
            <a:picLocks noChangeAspect="1"/>
          </p:cNvPicPr>
          <p:nvPr/>
        </p:nvPicPr>
        <p:blipFill rotWithShape="1">
          <a:blip r:embed="rId5">
            <a:extLst>
              <a:ext uri="{28A0092B-C50C-407E-A947-70E740481C1C}">
                <a14:useLocalDpi xmlns:a14="http://schemas.microsoft.com/office/drawing/2010/main" val="0"/>
              </a:ext>
            </a:extLst>
          </a:blip>
          <a:srcRect t="23694"/>
          <a:stretch/>
        </p:blipFill>
        <p:spPr>
          <a:xfrm>
            <a:off x="7367880" y="1924000"/>
            <a:ext cx="1909535" cy="1940826"/>
          </a:xfrm>
          <a:prstGeom prst="rect">
            <a:avLst/>
          </a:prstGeom>
        </p:spPr>
      </p:pic>
      <p:pic>
        <p:nvPicPr>
          <p:cNvPr id="10" name="Image 9"/>
          <p:cNvPicPr>
            <a:picLocks noChangeAspect="1"/>
          </p:cNvPicPr>
          <p:nvPr/>
        </p:nvPicPr>
        <p:blipFill rotWithShape="1">
          <a:blip r:embed="rId6">
            <a:extLst>
              <a:ext uri="{28A0092B-C50C-407E-A947-70E740481C1C}">
                <a14:useLocalDpi xmlns:a14="http://schemas.microsoft.com/office/drawing/2010/main" val="0"/>
              </a:ext>
            </a:extLst>
          </a:blip>
          <a:srcRect t="13980"/>
          <a:stretch/>
        </p:blipFill>
        <p:spPr>
          <a:xfrm>
            <a:off x="917454" y="2125569"/>
            <a:ext cx="2881135" cy="1853825"/>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6192" y="4480678"/>
            <a:ext cx="2927395" cy="2189691"/>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3468" y="4355986"/>
            <a:ext cx="2927394" cy="2189691"/>
          </a:xfrm>
          <a:prstGeom prst="rect">
            <a:avLst/>
          </a:prstGeom>
        </p:spPr>
      </p:pic>
      <p:pic>
        <p:nvPicPr>
          <p:cNvPr id="13" name="Image 12"/>
          <p:cNvPicPr>
            <a:picLocks noChangeAspect="1"/>
          </p:cNvPicPr>
          <p:nvPr/>
        </p:nvPicPr>
        <p:blipFill rotWithShape="1">
          <a:blip r:embed="rId9"/>
          <a:srcRect b="16225"/>
          <a:stretch/>
        </p:blipFill>
        <p:spPr>
          <a:xfrm>
            <a:off x="10052640" y="4375578"/>
            <a:ext cx="1927502" cy="2150505"/>
          </a:xfrm>
          <a:prstGeom prst="rect">
            <a:avLst/>
          </a:prstGeom>
        </p:spPr>
      </p:pic>
      <p:pic>
        <p:nvPicPr>
          <p:cNvPr id="14" name="Image 13"/>
          <p:cNvPicPr>
            <a:picLocks noChangeAspect="1"/>
          </p:cNvPicPr>
          <p:nvPr/>
        </p:nvPicPr>
        <p:blipFill rotWithShape="1">
          <a:blip r:embed="rId10" cstate="print">
            <a:extLst>
              <a:ext uri="{28A0092B-C50C-407E-A947-70E740481C1C}">
                <a14:useLocalDpi xmlns:a14="http://schemas.microsoft.com/office/drawing/2010/main" val="0"/>
              </a:ext>
            </a:extLst>
          </a:blip>
          <a:srcRect l="2817" r="2636" b="5846"/>
          <a:stretch/>
        </p:blipFill>
        <p:spPr>
          <a:xfrm>
            <a:off x="4057959" y="2024089"/>
            <a:ext cx="2791182" cy="1840737"/>
          </a:xfrm>
          <a:prstGeom prst="rect">
            <a:avLst/>
          </a:prstGeom>
        </p:spPr>
      </p:pic>
    </p:spTree>
    <p:extLst>
      <p:ext uri="{BB962C8B-B14F-4D97-AF65-F5344CB8AC3E}">
        <p14:creationId xmlns:p14="http://schemas.microsoft.com/office/powerpoint/2010/main" val="45892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9178" y="114816"/>
            <a:ext cx="10589628" cy="1325563"/>
          </a:xfrm>
        </p:spPr>
        <p:style>
          <a:lnRef idx="1">
            <a:schemeClr val="accent4"/>
          </a:lnRef>
          <a:fillRef idx="2">
            <a:schemeClr val="accent4"/>
          </a:fillRef>
          <a:effectRef idx="1">
            <a:schemeClr val="accent4"/>
          </a:effectRef>
          <a:fontRef idx="minor">
            <a:schemeClr val="dk1"/>
          </a:fontRef>
        </p:style>
        <p:txBody>
          <a:bodyPr>
            <a:normAutofit/>
          </a:bodyPr>
          <a:lstStyle/>
          <a:p>
            <a:r>
              <a:rPr lang="fr-FR" sz="3600" dirty="0" smtClean="0">
                <a:solidFill>
                  <a:srgbClr val="9C2BA5"/>
                </a:solidFill>
              </a:rPr>
              <a:t>Agir, s’exprimer, comprendre à travers les activités artistiques</a:t>
            </a:r>
            <a:endParaRPr lang="fr-FR" sz="3600" dirty="0">
              <a:solidFill>
                <a:srgbClr val="9C2BA5"/>
              </a:solidFill>
            </a:endParaRPr>
          </a:p>
        </p:txBody>
      </p:sp>
      <p:sp>
        <p:nvSpPr>
          <p:cNvPr id="3" name="Espace réservé du contenu 2"/>
          <p:cNvSpPr>
            <a:spLocks noGrp="1"/>
          </p:cNvSpPr>
          <p:nvPr>
            <p:ph idx="1"/>
          </p:nvPr>
        </p:nvSpPr>
        <p:spPr>
          <a:xfrm>
            <a:off x="720635" y="1443808"/>
            <a:ext cx="10515600" cy="4351338"/>
          </a:xfrm>
        </p:spPr>
        <p:txBody>
          <a:bodyPr/>
          <a:lstStyle/>
          <a:p>
            <a:r>
              <a:rPr lang="fr-FR" sz="2400" dirty="0"/>
              <a:t>Arts visuels</a:t>
            </a:r>
          </a:p>
          <a:p>
            <a:r>
              <a:rPr lang="fr-FR" sz="2400" dirty="0"/>
              <a:t>Musique</a:t>
            </a:r>
          </a:p>
          <a:p>
            <a:pPr marL="0" indent="0">
              <a:buNone/>
            </a:pPr>
            <a:endParaRPr lang="fr-FR" dirty="0"/>
          </a:p>
        </p:txBody>
      </p:sp>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608" t="4179" r="12250" b="67028"/>
          <a:stretch/>
        </p:blipFill>
        <p:spPr bwMode="auto">
          <a:xfrm>
            <a:off x="1775520" y="4536867"/>
            <a:ext cx="4248472" cy="21473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0" name="Picture 2" descr="D:\Mes documents\Bureau\Sans titre 12.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3972" y="1648707"/>
            <a:ext cx="2772308" cy="2612548"/>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D:\Mes documents\Bureau\Sans titre 13.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515" y="854570"/>
            <a:ext cx="3304731" cy="2715039"/>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D:\Mes documents\Bureau\Sans titre 14.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515" y="3851567"/>
            <a:ext cx="3304731" cy="283262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age 7"/>
          <p:cNvPicPr>
            <a:picLocks noChangeAspect="1"/>
          </p:cNvPicPr>
          <p:nvPr/>
        </p:nvPicPr>
        <p:blipFill>
          <a:blip r:embed="rId7"/>
          <a:stretch>
            <a:fillRect/>
          </a:stretch>
        </p:blipFill>
        <p:spPr>
          <a:xfrm>
            <a:off x="1290621" y="2455872"/>
            <a:ext cx="2413365" cy="1805383"/>
          </a:xfrm>
          <a:prstGeom prst="rect">
            <a:avLst/>
          </a:prstGeom>
        </p:spPr>
      </p:pic>
    </p:spTree>
    <p:extLst>
      <p:ext uri="{BB962C8B-B14F-4D97-AF65-F5344CB8AC3E}">
        <p14:creationId xmlns:p14="http://schemas.microsoft.com/office/powerpoint/2010/main" val="27053777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137998" y="1049312"/>
            <a:ext cx="8187071" cy="1960600"/>
          </a:xfrm>
        </p:spPr>
        <p:txBody>
          <a:bodyPr>
            <a:normAutofit/>
          </a:bodyPr>
          <a:lstStyle/>
          <a:p>
            <a:r>
              <a:rPr lang="fr-FR" sz="4000" dirty="0" smtClean="0">
                <a:solidFill>
                  <a:srgbClr val="7030A0"/>
                </a:solidFill>
              </a:rPr>
              <a:t>Quelques conseils pour bien vivre ensemble </a:t>
            </a:r>
            <a:endParaRPr lang="fr-FR" sz="4000" dirty="0">
              <a:solidFill>
                <a:srgbClr val="7030A0"/>
              </a:solidFill>
            </a:endParaRPr>
          </a:p>
        </p:txBody>
      </p:sp>
      <p:sp>
        <p:nvSpPr>
          <p:cNvPr id="5" name="Espace réservé du texte 4"/>
          <p:cNvSpPr>
            <a:spLocks noGrp="1"/>
          </p:cNvSpPr>
          <p:nvPr>
            <p:ph type="body" idx="1"/>
          </p:nvPr>
        </p:nvSpPr>
        <p:spPr>
          <a:xfrm>
            <a:off x="3242930" y="3915597"/>
            <a:ext cx="7924742" cy="951135"/>
          </a:xfrm>
        </p:spPr>
        <p:txBody>
          <a:bodyPr/>
          <a:lstStyle/>
          <a:p>
            <a:r>
              <a:rPr lang="fr-FR" dirty="0" smtClean="0">
                <a:solidFill>
                  <a:srgbClr val="F830E0"/>
                </a:solidFill>
              </a:rPr>
              <a:t>Pour une éducation partagée entre école et la famille</a:t>
            </a:r>
            <a:endParaRPr lang="fr-FR" dirty="0">
              <a:solidFill>
                <a:srgbClr val="F830E0"/>
              </a:solidFill>
            </a:endParaRPr>
          </a:p>
        </p:txBody>
      </p:sp>
    </p:spTree>
    <p:extLst>
      <p:ext uri="{BB962C8B-B14F-4D97-AF65-F5344CB8AC3E}">
        <p14:creationId xmlns:p14="http://schemas.microsoft.com/office/powerpoint/2010/main" val="3245693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252728" y="381001"/>
            <a:ext cx="10172700" cy="949036"/>
          </a:xfrm>
        </p:spPr>
        <p:style>
          <a:lnRef idx="1">
            <a:schemeClr val="accent4"/>
          </a:lnRef>
          <a:fillRef idx="2">
            <a:schemeClr val="accent4"/>
          </a:fillRef>
          <a:effectRef idx="1">
            <a:schemeClr val="accent4"/>
          </a:effectRef>
          <a:fontRef idx="minor">
            <a:schemeClr val="dk1"/>
          </a:fontRef>
        </p:style>
        <p:txBody>
          <a:bodyPr>
            <a:normAutofit/>
          </a:bodyPr>
          <a:lstStyle/>
          <a:p>
            <a:pPr>
              <a:lnSpc>
                <a:spcPct val="150000"/>
              </a:lnSpc>
            </a:pPr>
            <a:r>
              <a:rPr lang="fr-FR" sz="3600" dirty="0" smtClean="0">
                <a:solidFill>
                  <a:srgbClr val="7030A0"/>
                </a:solidFill>
              </a:rPr>
              <a:t>La communication école-famille</a:t>
            </a:r>
            <a:endParaRPr lang="fr-FR" sz="3600" dirty="0">
              <a:solidFill>
                <a:srgbClr val="7030A0"/>
              </a:solidFill>
            </a:endParaRPr>
          </a:p>
        </p:txBody>
      </p:sp>
      <p:sp>
        <p:nvSpPr>
          <p:cNvPr id="6" name="Espace réservé du texte 5"/>
          <p:cNvSpPr>
            <a:spLocks noGrp="1"/>
          </p:cNvSpPr>
          <p:nvPr>
            <p:ph type="body" idx="1"/>
          </p:nvPr>
        </p:nvSpPr>
        <p:spPr>
          <a:xfrm>
            <a:off x="1251678" y="2413416"/>
            <a:ext cx="4800600" cy="418746"/>
          </a:xfrm>
        </p:spPr>
        <p:txBody>
          <a:bodyPr/>
          <a:lstStyle/>
          <a:p>
            <a:pPr algn="ctr"/>
            <a:r>
              <a:rPr lang="fr-FR" dirty="0" smtClean="0"/>
              <a:t>L’école </a:t>
            </a:r>
            <a:endParaRPr lang="fr-FR" dirty="0"/>
          </a:p>
        </p:txBody>
      </p:sp>
      <p:sp>
        <p:nvSpPr>
          <p:cNvPr id="5" name="Espace réservé du contenu 4"/>
          <p:cNvSpPr>
            <a:spLocks noGrp="1"/>
          </p:cNvSpPr>
          <p:nvPr>
            <p:ph sz="half" idx="2"/>
          </p:nvPr>
        </p:nvSpPr>
        <p:spPr>
          <a:xfrm>
            <a:off x="1257300" y="2909102"/>
            <a:ext cx="4948628" cy="2996398"/>
          </a:xfrm>
        </p:spPr>
        <p:txBody>
          <a:bodyPr>
            <a:normAutofit/>
          </a:bodyPr>
          <a:lstStyle/>
          <a:p>
            <a:pPr>
              <a:buClrTx/>
            </a:pPr>
            <a:r>
              <a:rPr lang="fr-FR" dirty="0">
                <a:ln w="0"/>
              </a:rPr>
              <a:t>Coordonnées de l’école pour joindre le directeur ou la directrice</a:t>
            </a:r>
          </a:p>
          <a:p>
            <a:pPr>
              <a:buClrTx/>
            </a:pPr>
            <a:r>
              <a:rPr lang="fr-FR" dirty="0"/>
              <a:t>Réunions, </a:t>
            </a:r>
            <a:r>
              <a:rPr lang="fr-FR" dirty="0" smtClean="0"/>
              <a:t>rencontres (dates, lieux)</a:t>
            </a:r>
            <a:endParaRPr lang="fr-FR" dirty="0"/>
          </a:p>
          <a:p>
            <a:pPr>
              <a:buClrTx/>
            </a:pPr>
            <a:r>
              <a:rPr lang="fr-FR" dirty="0"/>
              <a:t>La fiche de renseignements</a:t>
            </a:r>
          </a:p>
          <a:p>
            <a:pPr>
              <a:buClrTx/>
            </a:pPr>
            <a:r>
              <a:rPr lang="fr-FR" dirty="0"/>
              <a:t>Les affichages de l’école</a:t>
            </a:r>
          </a:p>
          <a:p>
            <a:pPr>
              <a:buClrTx/>
            </a:pPr>
            <a:r>
              <a:rPr lang="fr-FR" dirty="0" smtClean="0"/>
              <a:t>L’ENT</a:t>
            </a:r>
            <a:endParaRPr lang="fr-FR" dirty="0"/>
          </a:p>
          <a:p>
            <a:pPr>
              <a:buClrTx/>
            </a:pPr>
            <a:r>
              <a:rPr lang="fr-FR" dirty="0"/>
              <a:t>Les représentants de parents</a:t>
            </a:r>
          </a:p>
          <a:p>
            <a:endParaRPr lang="fr-FR" dirty="0"/>
          </a:p>
        </p:txBody>
      </p:sp>
      <p:sp>
        <p:nvSpPr>
          <p:cNvPr id="7" name="Espace réservé du texte 6"/>
          <p:cNvSpPr>
            <a:spLocks noGrp="1"/>
          </p:cNvSpPr>
          <p:nvPr>
            <p:ph type="body" sz="quarter" idx="3"/>
          </p:nvPr>
        </p:nvSpPr>
        <p:spPr/>
        <p:txBody>
          <a:bodyPr/>
          <a:lstStyle/>
          <a:p>
            <a:r>
              <a:rPr lang="fr-FR" dirty="0" smtClean="0"/>
              <a:t>Avec l’enseignant</a:t>
            </a:r>
            <a:endParaRPr lang="fr-FR" dirty="0"/>
          </a:p>
        </p:txBody>
      </p:sp>
      <p:sp>
        <p:nvSpPr>
          <p:cNvPr id="8" name="Espace réservé du contenu 7"/>
          <p:cNvSpPr>
            <a:spLocks noGrp="1"/>
          </p:cNvSpPr>
          <p:nvPr>
            <p:ph sz="quarter" idx="4"/>
          </p:nvPr>
        </p:nvSpPr>
        <p:spPr/>
        <p:txBody>
          <a:bodyPr/>
          <a:lstStyle/>
          <a:p>
            <a:pPr>
              <a:buClrTx/>
            </a:pPr>
            <a:r>
              <a:rPr lang="fr-FR" dirty="0"/>
              <a:t>Entretien avec l’enseignant en prenant rendez-vous</a:t>
            </a:r>
          </a:p>
          <a:p>
            <a:pPr>
              <a:buClrTx/>
            </a:pPr>
            <a:r>
              <a:rPr lang="fr-FR" dirty="0"/>
              <a:t>Les affichages de la classe</a:t>
            </a:r>
          </a:p>
          <a:p>
            <a:pPr>
              <a:buClrTx/>
            </a:pPr>
            <a:r>
              <a:rPr lang="fr-FR" dirty="0"/>
              <a:t>Les </a:t>
            </a:r>
            <a:r>
              <a:rPr lang="fr-FR" dirty="0" smtClean="0"/>
              <a:t>travaux réalisés</a:t>
            </a:r>
            <a:endParaRPr lang="fr-FR" dirty="0"/>
          </a:p>
          <a:p>
            <a:pPr>
              <a:buClrTx/>
            </a:pPr>
            <a:r>
              <a:rPr lang="fr-FR" dirty="0"/>
              <a:t>Le suivi des progrès de votre enfant  : carnet de suivi des apprentissages.</a:t>
            </a:r>
          </a:p>
          <a:p>
            <a:pPr>
              <a:buClrTx/>
            </a:pPr>
            <a:r>
              <a:rPr lang="fr-FR" dirty="0" smtClean="0"/>
              <a:t>L’ENT</a:t>
            </a:r>
            <a:endParaRPr lang="fr-FR" dirty="0"/>
          </a:p>
          <a:p>
            <a:endParaRPr lang="fr-FR" dirty="0"/>
          </a:p>
        </p:txBody>
      </p:sp>
    </p:spTree>
    <p:extLst>
      <p:ext uri="{BB962C8B-B14F-4D97-AF65-F5344CB8AC3E}">
        <p14:creationId xmlns:p14="http://schemas.microsoft.com/office/powerpoint/2010/main" val="2130049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080655" y="382385"/>
            <a:ext cx="10667999" cy="1197033"/>
          </a:xfrm>
        </p:spPr>
        <p:style>
          <a:lnRef idx="1">
            <a:schemeClr val="accent4"/>
          </a:lnRef>
          <a:fillRef idx="2">
            <a:schemeClr val="accent4"/>
          </a:fillRef>
          <a:effectRef idx="1">
            <a:schemeClr val="accent4"/>
          </a:effectRef>
          <a:fontRef idx="minor">
            <a:schemeClr val="dk1"/>
          </a:fontRef>
        </p:style>
        <p:txBody>
          <a:bodyPr>
            <a:normAutofit/>
          </a:bodyPr>
          <a:lstStyle/>
          <a:p>
            <a:pPr>
              <a:lnSpc>
                <a:spcPct val="100000"/>
              </a:lnSpc>
            </a:pPr>
            <a:r>
              <a:rPr lang="fr-FR" sz="3600" dirty="0">
                <a:solidFill>
                  <a:srgbClr val="7030A0"/>
                </a:solidFill>
              </a:rPr>
              <a:t>L’ACCOMPAGEMENT ET L’ENGAGEMENT DES PARENTS</a:t>
            </a:r>
          </a:p>
        </p:txBody>
      </p:sp>
      <p:sp>
        <p:nvSpPr>
          <p:cNvPr id="8" name="Espace réservé du contenu 7"/>
          <p:cNvSpPr>
            <a:spLocks noGrp="1"/>
          </p:cNvSpPr>
          <p:nvPr>
            <p:ph idx="1"/>
          </p:nvPr>
        </p:nvSpPr>
        <p:spPr>
          <a:xfrm>
            <a:off x="1080655" y="1874517"/>
            <a:ext cx="10834253" cy="4858792"/>
          </a:xfrm>
        </p:spPr>
        <p:txBody>
          <a:bodyPr>
            <a:normAutofit fontScale="92500"/>
          </a:bodyPr>
          <a:lstStyle/>
          <a:p>
            <a:pPr marL="0" indent="0">
              <a:lnSpc>
                <a:spcPct val="150000"/>
              </a:lnSpc>
              <a:buNone/>
            </a:pPr>
            <a:r>
              <a:rPr lang="fr-FR" dirty="0"/>
              <a:t>L’adaptation réussie de l’enfant à l’école repose sur une collaboration entre la famille et l’école et passe par : </a:t>
            </a:r>
            <a:endParaRPr lang="fr-FR" dirty="0" smtClean="0"/>
          </a:p>
          <a:p>
            <a:pPr marL="0" indent="0">
              <a:lnSpc>
                <a:spcPct val="100000"/>
              </a:lnSpc>
              <a:buNone/>
            </a:pPr>
            <a:r>
              <a:rPr lang="fr-FR" dirty="0" smtClean="0"/>
              <a:t>- une </a:t>
            </a:r>
            <a:r>
              <a:rPr lang="fr-FR" dirty="0"/>
              <a:t>assiduité, </a:t>
            </a:r>
            <a:endParaRPr lang="fr-FR" dirty="0" smtClean="0"/>
          </a:p>
          <a:p>
            <a:pPr>
              <a:lnSpc>
                <a:spcPct val="100000"/>
              </a:lnSpc>
              <a:buFontTx/>
              <a:buChar char="-"/>
            </a:pPr>
            <a:r>
              <a:rPr lang="fr-FR" dirty="0" smtClean="0"/>
              <a:t>un </a:t>
            </a:r>
            <a:r>
              <a:rPr lang="fr-FR" dirty="0"/>
              <a:t>dialogue régulier et une information réciproque, </a:t>
            </a:r>
            <a:endParaRPr lang="fr-FR" dirty="0" smtClean="0"/>
          </a:p>
          <a:p>
            <a:pPr>
              <a:lnSpc>
                <a:spcPct val="100000"/>
              </a:lnSpc>
              <a:buFontTx/>
              <a:buChar char="-"/>
            </a:pPr>
            <a:r>
              <a:rPr lang="fr-FR" dirty="0" smtClean="0"/>
              <a:t>des </a:t>
            </a:r>
            <a:r>
              <a:rPr lang="fr-FR" dirty="0"/>
              <a:t>relations de confiance, </a:t>
            </a:r>
            <a:endParaRPr lang="fr-FR" dirty="0" smtClean="0"/>
          </a:p>
          <a:p>
            <a:pPr>
              <a:lnSpc>
                <a:spcPct val="100000"/>
              </a:lnSpc>
              <a:buFontTx/>
              <a:buChar char="-"/>
            </a:pPr>
            <a:r>
              <a:rPr lang="fr-FR" dirty="0" smtClean="0"/>
              <a:t>un </a:t>
            </a:r>
            <a:r>
              <a:rPr lang="fr-FR" dirty="0"/>
              <a:t>accompagnement et un engagement des parents dans les activités proposées </a:t>
            </a:r>
            <a:r>
              <a:rPr lang="fr-FR" dirty="0" smtClean="0"/>
              <a:t>:</a:t>
            </a:r>
          </a:p>
          <a:p>
            <a:pPr lvl="1">
              <a:lnSpc>
                <a:spcPct val="150000"/>
              </a:lnSpc>
              <a:buFontTx/>
              <a:buChar char="-"/>
            </a:pPr>
            <a:r>
              <a:rPr lang="fr-FR" dirty="0" smtClean="0"/>
              <a:t> </a:t>
            </a:r>
            <a:r>
              <a:rPr lang="fr-FR" dirty="0"/>
              <a:t>une réunion de prérentrée pour découvrir la classe et prévoir la rentrée, </a:t>
            </a:r>
            <a:endParaRPr lang="fr-FR" dirty="0" smtClean="0"/>
          </a:p>
          <a:p>
            <a:pPr lvl="1">
              <a:lnSpc>
                <a:spcPct val="150000"/>
              </a:lnSpc>
              <a:buFontTx/>
              <a:buChar char="-"/>
            </a:pPr>
            <a:r>
              <a:rPr lang="fr-FR" dirty="0" smtClean="0"/>
              <a:t> </a:t>
            </a:r>
            <a:r>
              <a:rPr lang="fr-FR" dirty="0"/>
              <a:t>des rencontres régulières (environ deux par trimestre) pour partager avec l’enseignante les observations sur </a:t>
            </a:r>
            <a:endParaRPr lang="fr-FR" dirty="0" smtClean="0"/>
          </a:p>
          <a:p>
            <a:pPr lvl="3">
              <a:lnSpc>
                <a:spcPct val="150000"/>
              </a:lnSpc>
              <a:buFontTx/>
              <a:buChar char="-"/>
            </a:pPr>
            <a:r>
              <a:rPr lang="fr-FR" dirty="0" smtClean="0"/>
              <a:t>l’évolution </a:t>
            </a:r>
            <a:r>
              <a:rPr lang="fr-FR" dirty="0"/>
              <a:t>de l’enfant : sieste, propreté, fatigue, </a:t>
            </a:r>
            <a:r>
              <a:rPr lang="fr-FR" dirty="0" smtClean="0"/>
              <a:t>fréquentation</a:t>
            </a:r>
            <a:r>
              <a:rPr lang="fr-FR" dirty="0"/>
              <a:t>, </a:t>
            </a:r>
          </a:p>
          <a:p>
            <a:pPr lvl="3">
              <a:lnSpc>
                <a:spcPct val="150000"/>
              </a:lnSpc>
              <a:buFontTx/>
              <a:buChar char="-"/>
            </a:pPr>
            <a:r>
              <a:rPr lang="fr-FR" dirty="0" smtClean="0"/>
              <a:t>la </a:t>
            </a:r>
            <a:r>
              <a:rPr lang="fr-FR" dirty="0"/>
              <a:t>vie de l’école et la place des parents, </a:t>
            </a:r>
            <a:endParaRPr lang="fr-FR" dirty="0" smtClean="0"/>
          </a:p>
          <a:p>
            <a:pPr lvl="3">
              <a:lnSpc>
                <a:spcPct val="150000"/>
              </a:lnSpc>
              <a:buFontTx/>
              <a:buChar char="-"/>
            </a:pPr>
            <a:r>
              <a:rPr lang="fr-FR" dirty="0" smtClean="0"/>
              <a:t>Les progrès à partir des traces de l’enfant</a:t>
            </a:r>
            <a:endParaRPr lang="fr-FR" dirty="0"/>
          </a:p>
          <a:p>
            <a:pPr lvl="3">
              <a:lnSpc>
                <a:spcPct val="150000"/>
              </a:lnSpc>
              <a:buFontTx/>
              <a:buChar char="-"/>
            </a:pPr>
            <a:r>
              <a:rPr lang="fr-FR" dirty="0" smtClean="0"/>
              <a:t>des </a:t>
            </a:r>
            <a:r>
              <a:rPr lang="fr-FR" dirty="0"/>
              <a:t>activités partagées avec les enfants dans la classe le matin ou l’après-midi, </a:t>
            </a:r>
          </a:p>
        </p:txBody>
      </p:sp>
    </p:spTree>
    <p:extLst>
      <p:ext uri="{BB962C8B-B14F-4D97-AF65-F5344CB8AC3E}">
        <p14:creationId xmlns:p14="http://schemas.microsoft.com/office/powerpoint/2010/main" val="1118170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10546" y="2826326"/>
            <a:ext cx="2729346"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smtClean="0"/>
              <a:t>Tous les enfants sont capables d’apprendre et de progresser. </a:t>
            </a:r>
            <a:endParaRPr lang="fr-FR" dirty="0"/>
          </a:p>
        </p:txBody>
      </p:sp>
      <p:sp>
        <p:nvSpPr>
          <p:cNvPr id="7" name="ZoneTexte 6"/>
          <p:cNvSpPr txBox="1"/>
          <p:nvPr/>
        </p:nvSpPr>
        <p:spPr>
          <a:xfrm>
            <a:off x="4779818" y="1191491"/>
            <a:ext cx="2590801"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Une </a:t>
            </a:r>
            <a:r>
              <a:rPr lang="fr-FR" dirty="0" smtClean="0"/>
              <a:t>école qui s’adapte. </a:t>
            </a:r>
            <a:endParaRPr lang="fr-FR" dirty="0"/>
          </a:p>
        </p:txBody>
      </p:sp>
      <p:sp>
        <p:nvSpPr>
          <p:cNvPr id="8" name="ZoneTexte 7"/>
          <p:cNvSpPr txBox="1"/>
          <p:nvPr/>
        </p:nvSpPr>
        <p:spPr>
          <a:xfrm>
            <a:off x="8049491" y="2272144"/>
            <a:ext cx="3048000" cy="9233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Une </a:t>
            </a:r>
            <a:r>
              <a:rPr lang="fr-FR" dirty="0" smtClean="0"/>
              <a:t>école qui organise des modalités spécifiques d’apprentissage .</a:t>
            </a:r>
            <a:endParaRPr lang="fr-FR" dirty="0"/>
          </a:p>
        </p:txBody>
      </p:sp>
      <p:sp>
        <p:nvSpPr>
          <p:cNvPr id="9" name="ZoneTexte 8"/>
          <p:cNvSpPr txBox="1"/>
          <p:nvPr/>
        </p:nvSpPr>
        <p:spPr>
          <a:xfrm>
            <a:off x="7592290" y="4433454"/>
            <a:ext cx="2590801" cy="9233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Une </a:t>
            </a:r>
            <a:r>
              <a:rPr lang="fr-FR" dirty="0" smtClean="0"/>
              <a:t>école où les enfants vont apprendre ensemble et à vivre ensemble. </a:t>
            </a:r>
            <a:endParaRPr lang="fr-FR" dirty="0"/>
          </a:p>
        </p:txBody>
      </p:sp>
      <p:sp>
        <p:nvSpPr>
          <p:cNvPr id="10" name="ZoneTexte 9"/>
          <p:cNvSpPr txBox="1"/>
          <p:nvPr/>
        </p:nvSpPr>
        <p:spPr>
          <a:xfrm>
            <a:off x="1482437" y="2087478"/>
            <a:ext cx="2590801"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Une école </a:t>
            </a:r>
            <a:r>
              <a:rPr lang="fr-FR" dirty="0" smtClean="0"/>
              <a:t>qui </a:t>
            </a:r>
            <a:r>
              <a:rPr lang="fr-FR" dirty="0" smtClean="0"/>
              <a:t>accueille </a:t>
            </a:r>
            <a:r>
              <a:rPr lang="fr-FR" dirty="0" smtClean="0"/>
              <a:t>les enfants et les parents.</a:t>
            </a:r>
            <a:endParaRPr lang="fr-FR" dirty="0"/>
          </a:p>
        </p:txBody>
      </p:sp>
      <p:sp>
        <p:nvSpPr>
          <p:cNvPr id="11" name="ZoneTexte 10"/>
          <p:cNvSpPr txBox="1"/>
          <p:nvPr/>
        </p:nvSpPr>
        <p:spPr>
          <a:xfrm>
            <a:off x="1731818" y="4871967"/>
            <a:ext cx="2881746" cy="9233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dirty="0" smtClean="0"/>
              <a:t>Une </a:t>
            </a:r>
            <a:r>
              <a:rPr lang="fr-FR" dirty="0" smtClean="0"/>
              <a:t>école qui </a:t>
            </a:r>
            <a:r>
              <a:rPr lang="fr-FR" smtClean="0"/>
              <a:t>accompagne </a:t>
            </a:r>
            <a:r>
              <a:rPr lang="fr-FR" smtClean="0"/>
              <a:t>les </a:t>
            </a:r>
            <a:r>
              <a:rPr lang="fr-FR" dirty="0" smtClean="0"/>
              <a:t>transitions vécues par les enfants.  </a:t>
            </a:r>
            <a:endParaRPr lang="fr-FR" dirty="0"/>
          </a:p>
        </p:txBody>
      </p:sp>
      <p:cxnSp>
        <p:nvCxnSpPr>
          <p:cNvPr id="13" name="Connecteur droit 12"/>
          <p:cNvCxnSpPr/>
          <p:nvPr/>
        </p:nvCxnSpPr>
        <p:spPr>
          <a:xfrm flipV="1">
            <a:off x="5957455" y="1653339"/>
            <a:ext cx="144000" cy="882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7439892" y="2733809"/>
            <a:ext cx="4017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844145" y="3920836"/>
            <a:ext cx="526474" cy="5126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4073238" y="4040600"/>
            <a:ext cx="637308" cy="489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4322619" y="2410643"/>
            <a:ext cx="457199" cy="1638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665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9823" y="0"/>
            <a:ext cx="10515600" cy="729017"/>
          </a:xfrm>
        </p:spPr>
        <p:style>
          <a:lnRef idx="1">
            <a:schemeClr val="accent4"/>
          </a:lnRef>
          <a:fillRef idx="2">
            <a:schemeClr val="accent4"/>
          </a:fillRef>
          <a:effectRef idx="1">
            <a:schemeClr val="accent4"/>
          </a:effectRef>
          <a:fontRef idx="minor">
            <a:schemeClr val="dk1"/>
          </a:fontRef>
        </p:style>
        <p:txBody>
          <a:bodyPr>
            <a:normAutofit/>
          </a:bodyPr>
          <a:lstStyle/>
          <a:p>
            <a:r>
              <a:rPr lang="fr-FR" sz="3600" dirty="0" smtClean="0">
                <a:solidFill>
                  <a:srgbClr val="7030A0"/>
                </a:solidFill>
                <a:latin typeface="+mn-lt"/>
              </a:rPr>
              <a:t>Les vêtements</a:t>
            </a:r>
            <a:endParaRPr lang="fr-FR" sz="3600" dirty="0">
              <a:solidFill>
                <a:srgbClr val="7030A0"/>
              </a:solidFill>
              <a:latin typeface="+mn-lt"/>
            </a:endParaRPr>
          </a:p>
        </p:txBody>
      </p:sp>
      <p:sp>
        <p:nvSpPr>
          <p:cNvPr id="3" name="Espace réservé du contenu 2"/>
          <p:cNvSpPr>
            <a:spLocks noGrp="1"/>
          </p:cNvSpPr>
          <p:nvPr>
            <p:ph idx="1"/>
          </p:nvPr>
        </p:nvSpPr>
        <p:spPr>
          <a:xfrm>
            <a:off x="971115" y="1119622"/>
            <a:ext cx="10093015" cy="5774787"/>
          </a:xfrm>
        </p:spPr>
        <p:txBody>
          <a:bodyPr>
            <a:normAutofit/>
          </a:bodyPr>
          <a:lstStyle/>
          <a:p>
            <a:pPr marL="0" indent="0" algn="ctr">
              <a:buClrTx/>
              <a:buNone/>
            </a:pPr>
            <a:r>
              <a:rPr lang="fr-FR" b="1" dirty="0" smtClean="0"/>
              <a:t>Prévoir  des vêtements </a:t>
            </a:r>
          </a:p>
          <a:p>
            <a:pPr>
              <a:buClrTx/>
            </a:pPr>
            <a:r>
              <a:rPr lang="fr-FR" b="1" dirty="0" smtClean="0"/>
              <a:t>marqués</a:t>
            </a:r>
            <a:r>
              <a:rPr lang="fr-FR" dirty="0" smtClean="0"/>
              <a:t> à son nom et prénom</a:t>
            </a:r>
          </a:p>
          <a:p>
            <a:pPr marL="0" indent="0">
              <a:buClrTx/>
              <a:buNone/>
            </a:pPr>
            <a:r>
              <a:rPr lang="fr-FR" dirty="0" smtClean="0"/>
              <a:t>                         (pertes ou échange)</a:t>
            </a:r>
          </a:p>
          <a:p>
            <a:pPr>
              <a:buClrTx/>
            </a:pPr>
            <a:r>
              <a:rPr lang="fr-FR" b="1" dirty="0"/>
              <a:t>faciles à mettre </a:t>
            </a:r>
            <a:r>
              <a:rPr lang="fr-FR" dirty="0"/>
              <a:t>pour apprendre à s’habiller seul (évitez lacets, bretelles et ceinture</a:t>
            </a:r>
            <a:r>
              <a:rPr lang="fr-FR" dirty="0" smtClean="0"/>
              <a:t>)</a:t>
            </a:r>
          </a:p>
          <a:p>
            <a:pPr marL="0" indent="0">
              <a:buClrTx/>
              <a:buNone/>
            </a:pPr>
            <a:endParaRPr lang="fr-FR" dirty="0" smtClean="0"/>
          </a:p>
          <a:p>
            <a:pPr marL="0" indent="0">
              <a:buClrTx/>
              <a:buNone/>
            </a:pPr>
            <a:endParaRPr lang="fr-FR" dirty="0"/>
          </a:p>
          <a:p>
            <a:pPr>
              <a:buClrTx/>
            </a:pPr>
            <a:r>
              <a:rPr lang="fr-FR" b="1" dirty="0" smtClean="0"/>
              <a:t>qui ne risquent rien  </a:t>
            </a:r>
          </a:p>
          <a:p>
            <a:pPr>
              <a:buClrTx/>
            </a:pPr>
            <a:endParaRPr lang="fr-FR" i="1" dirty="0" smtClean="0"/>
          </a:p>
          <a:p>
            <a:pPr>
              <a:buClrTx/>
            </a:pPr>
            <a:r>
              <a:rPr lang="fr-FR" b="1" dirty="0" smtClean="0"/>
              <a:t>pratiques</a:t>
            </a:r>
            <a:r>
              <a:rPr lang="fr-FR" dirty="0" smtClean="0"/>
              <a:t> pour le sport</a:t>
            </a:r>
          </a:p>
          <a:p>
            <a:pPr>
              <a:buClrTx/>
            </a:pPr>
            <a:endParaRPr lang="fr-FR" dirty="0" smtClean="0"/>
          </a:p>
          <a:p>
            <a:pPr>
              <a:buClrTx/>
            </a:pPr>
            <a:r>
              <a:rPr lang="fr-FR" b="1" dirty="0" smtClean="0"/>
              <a:t>un vêtement de rechange </a:t>
            </a:r>
            <a:r>
              <a:rPr lang="fr-FR" dirty="0" smtClean="0"/>
              <a:t>en cas de besoin</a:t>
            </a:r>
          </a:p>
          <a:p>
            <a:pPr>
              <a:buClrTx/>
            </a:pPr>
            <a:endParaRPr lang="fr-FR" dirty="0"/>
          </a:p>
          <a:p>
            <a:pPr>
              <a:buClrTx/>
            </a:pPr>
            <a:endParaRPr lang="fr-FR" dirty="0"/>
          </a:p>
        </p:txBody>
      </p:sp>
      <p:sp>
        <p:nvSpPr>
          <p:cNvPr id="4" name="Légende encadrée avec une bordure 1 3"/>
          <p:cNvSpPr/>
          <p:nvPr/>
        </p:nvSpPr>
        <p:spPr>
          <a:xfrm>
            <a:off x="5882711" y="2835790"/>
            <a:ext cx="6096000" cy="1568186"/>
          </a:xfrm>
          <a:prstGeom prst="accentBorderCallout1">
            <a:avLst>
              <a:gd name="adj1" fmla="val 18750"/>
              <a:gd name="adj2" fmla="val -8333"/>
              <a:gd name="adj3" fmla="val 77907"/>
              <a:gd name="adj4" fmla="val -36521"/>
            </a:avLst>
          </a:prstGeom>
          <a:solidFill>
            <a:srgbClr val="FFC000"/>
          </a:solidFill>
          <a:ln w="38100">
            <a:solidFill>
              <a:srgbClr val="FFC000"/>
            </a:solidFill>
          </a:ln>
        </p:spPr>
        <p:txBody>
          <a:bodyPr wrap="square" lIns="0" tIns="0" rIns="0" bIns="0">
            <a:spAutoFit/>
          </a:bodyPr>
          <a:lstStyle/>
          <a:p>
            <a:pPr lvl="0" algn="ctr">
              <a:lnSpc>
                <a:spcPct val="115000"/>
              </a:lnSpc>
              <a:spcAft>
                <a:spcPts val="0"/>
              </a:spcAft>
            </a:pPr>
            <a:r>
              <a:rPr lang="fr-FR" b="1" dirty="0">
                <a:ea typeface="Calibri" panose="020F0502020204030204" pitchFamily="34" charset="0"/>
                <a:cs typeface="Times New Roman" panose="02020603050405020304" pitchFamily="18" charset="0"/>
              </a:rPr>
              <a:t>Manipuler, toucher, « patouiller » sont des actions nécessaires </a:t>
            </a:r>
            <a:r>
              <a:rPr lang="fr-FR" dirty="0">
                <a:ea typeface="Calibri" panose="020F0502020204030204" pitchFamily="34" charset="0"/>
                <a:cs typeface="Times New Roman" panose="02020603050405020304" pitchFamily="18" charset="0"/>
              </a:rPr>
              <a:t>aux apprentissages et à l’épanouissement de la personnalité</a:t>
            </a:r>
            <a:r>
              <a:rPr lang="fr-FR" b="1" dirty="0" smtClean="0">
                <a:ea typeface="Calibri" panose="020F0502020204030204" pitchFamily="34" charset="0"/>
                <a:cs typeface="Times New Roman" panose="02020603050405020304" pitchFamily="18" charset="0"/>
              </a:rPr>
              <a:t>…</a:t>
            </a:r>
          </a:p>
          <a:p>
            <a:pPr lvl="0" algn="ctr">
              <a:lnSpc>
                <a:spcPct val="115000"/>
              </a:lnSpc>
              <a:spcAft>
                <a:spcPts val="0"/>
              </a:spcAft>
            </a:pPr>
            <a:r>
              <a:rPr lang="fr-FR" dirty="0" smtClean="0">
                <a:ea typeface="Calibri" panose="020F0502020204030204" pitchFamily="34" charset="0"/>
                <a:cs typeface="Times New Roman" panose="02020603050405020304" pitchFamily="18" charset="0"/>
              </a:rPr>
              <a:t>Ne</a:t>
            </a:r>
            <a:r>
              <a:rPr lang="fr-FR" b="1" dirty="0" smtClean="0">
                <a:ea typeface="Calibri" panose="020F0502020204030204" pitchFamily="34" charset="0"/>
                <a:cs typeface="Times New Roman" panose="02020603050405020304" pitchFamily="18" charset="0"/>
              </a:rPr>
              <a:t> </a:t>
            </a:r>
            <a:r>
              <a:rPr lang="fr-FR" dirty="0">
                <a:ea typeface="Calibri" panose="020F0502020204030204" pitchFamily="34" charset="0"/>
                <a:cs typeface="Times New Roman" panose="02020603050405020304" pitchFamily="18" charset="0"/>
              </a:rPr>
              <a:t>grondez pas </a:t>
            </a:r>
            <a:r>
              <a:rPr lang="fr-FR" dirty="0" smtClean="0">
                <a:ea typeface="Calibri" panose="020F0502020204030204" pitchFamily="34" charset="0"/>
                <a:cs typeface="Times New Roman" panose="02020603050405020304" pitchFamily="18" charset="0"/>
              </a:rPr>
              <a:t>votre </a:t>
            </a:r>
            <a:r>
              <a:rPr lang="fr-FR" dirty="0">
                <a:ea typeface="Calibri" panose="020F0502020204030204" pitchFamily="34" charset="0"/>
                <a:cs typeface="Times New Roman" panose="02020603050405020304" pitchFamily="18" charset="0"/>
              </a:rPr>
              <a:t>enfant </a:t>
            </a:r>
            <a:r>
              <a:rPr lang="fr-FR" dirty="0" smtClean="0">
                <a:ea typeface="Calibri" panose="020F0502020204030204" pitchFamily="34" charset="0"/>
                <a:cs typeface="Times New Roman" panose="02020603050405020304" pitchFamily="18" charset="0"/>
              </a:rPr>
              <a:t>s’il </a:t>
            </a:r>
            <a:r>
              <a:rPr lang="fr-FR" dirty="0">
                <a:ea typeface="Calibri" panose="020F0502020204030204" pitchFamily="34" charset="0"/>
                <a:cs typeface="Times New Roman" panose="02020603050405020304" pitchFamily="18" charset="0"/>
              </a:rPr>
              <a:t>rentre sale le soir : </a:t>
            </a:r>
            <a:endParaRPr lang="fr-FR" dirty="0" smtClean="0">
              <a:ea typeface="Calibri" panose="020F0502020204030204" pitchFamily="34" charset="0"/>
              <a:cs typeface="Times New Roman" panose="02020603050405020304" pitchFamily="18" charset="0"/>
            </a:endParaRPr>
          </a:p>
          <a:p>
            <a:pPr lvl="0" algn="ctr">
              <a:lnSpc>
                <a:spcPct val="115000"/>
              </a:lnSpc>
              <a:spcAft>
                <a:spcPts val="0"/>
              </a:spcAft>
            </a:pPr>
            <a:r>
              <a:rPr lang="fr-FR" b="1" dirty="0" smtClean="0">
                <a:ea typeface="Calibri" panose="020F0502020204030204" pitchFamily="34" charset="0"/>
                <a:cs typeface="Times New Roman" panose="02020603050405020304" pitchFamily="18" charset="0"/>
              </a:rPr>
              <a:t>c’est </a:t>
            </a:r>
            <a:r>
              <a:rPr lang="fr-FR" b="1" dirty="0">
                <a:ea typeface="Calibri" panose="020F0502020204030204" pitchFamily="34" charset="0"/>
                <a:cs typeface="Times New Roman" panose="02020603050405020304" pitchFamily="18" charset="0"/>
              </a:rPr>
              <a:t>qu’il a été actif !!</a:t>
            </a:r>
            <a:endParaRPr lang="fr-FR" sz="1600" b="1" dirty="0">
              <a:effectLst/>
              <a:ea typeface="Calibri" panose="020F0502020204030204" pitchFamily="34" charset="0"/>
              <a:cs typeface="Times New Roman" panose="02020603050405020304" pitchFamily="18" charset="0"/>
            </a:endParaRPr>
          </a:p>
        </p:txBody>
      </p:sp>
      <p:sp>
        <p:nvSpPr>
          <p:cNvPr id="6" name="Légende encadrée avec une bordure 1 5"/>
          <p:cNvSpPr/>
          <p:nvPr/>
        </p:nvSpPr>
        <p:spPr>
          <a:xfrm>
            <a:off x="5882711" y="4500177"/>
            <a:ext cx="6096000" cy="729430"/>
          </a:xfrm>
          <a:prstGeom prst="accentBorderCallout1">
            <a:avLst>
              <a:gd name="adj1" fmla="val 18750"/>
              <a:gd name="adj2" fmla="val -8333"/>
              <a:gd name="adj3" fmla="val -63001"/>
              <a:gd name="adj4" fmla="val -36026"/>
            </a:avLst>
          </a:prstGeom>
          <a:solidFill>
            <a:srgbClr val="DF51CE"/>
          </a:solidFill>
          <a:ln w="38100">
            <a:solidFill>
              <a:srgbClr val="DF51CE"/>
            </a:solidFill>
          </a:ln>
        </p:spPr>
        <p:txBody>
          <a:bodyPr>
            <a:spAutoFit/>
          </a:bodyPr>
          <a:lstStyle/>
          <a:p>
            <a:pPr lvl="0" algn="just">
              <a:lnSpc>
                <a:spcPct val="115000"/>
              </a:lnSpc>
              <a:spcAft>
                <a:spcPts val="0"/>
              </a:spcAft>
            </a:pPr>
            <a:r>
              <a:rPr lang="fr-FR" b="1" dirty="0" smtClean="0">
                <a:ea typeface="Calibri" panose="020F0502020204030204" pitchFamily="34" charset="0"/>
                <a:cs typeface="Times New Roman" panose="02020603050405020304" pitchFamily="18" charset="0"/>
              </a:rPr>
              <a:t>Même </a:t>
            </a:r>
            <a:r>
              <a:rPr lang="fr-FR" b="1" dirty="0">
                <a:ea typeface="Calibri" panose="020F0502020204030204" pitchFamily="34" charset="0"/>
                <a:cs typeface="Times New Roman" panose="02020603050405020304" pitchFamily="18" charset="0"/>
              </a:rPr>
              <a:t>avec un tablier il </a:t>
            </a:r>
            <a:r>
              <a:rPr lang="fr-FR" b="1" dirty="0" smtClean="0">
                <a:ea typeface="Calibri" panose="020F0502020204030204" pitchFamily="34" charset="0"/>
                <a:cs typeface="Times New Roman" panose="02020603050405020304" pitchFamily="18" charset="0"/>
              </a:rPr>
              <a:t>y a </a:t>
            </a:r>
            <a:r>
              <a:rPr lang="fr-FR" b="1" dirty="0">
                <a:ea typeface="Calibri" panose="020F0502020204030204" pitchFamily="34" charset="0"/>
                <a:cs typeface="Times New Roman" panose="02020603050405020304" pitchFamily="18" charset="0"/>
              </a:rPr>
              <a:t>des risques de taches, de colle, </a:t>
            </a:r>
            <a:r>
              <a:rPr lang="fr-FR" b="1" dirty="0" smtClean="0">
                <a:ea typeface="Calibri" panose="020F0502020204030204" pitchFamily="34" charset="0"/>
                <a:cs typeface="Times New Roman" panose="02020603050405020304" pitchFamily="18" charset="0"/>
              </a:rPr>
              <a:t>d’encre…</a:t>
            </a:r>
            <a:endParaRPr lang="fr-FR" sz="1600" dirty="0">
              <a:effectLst/>
              <a:ea typeface="Calibri" panose="020F0502020204030204" pitchFamily="34" charset="0"/>
              <a:cs typeface="Times New Roman" panose="02020603050405020304" pitchFamily="18" charset="0"/>
            </a:endParaRPr>
          </a:p>
        </p:txBody>
      </p:sp>
      <p:sp>
        <p:nvSpPr>
          <p:cNvPr id="7" name="Légende encadrée avec une bordure 1 6"/>
          <p:cNvSpPr/>
          <p:nvPr/>
        </p:nvSpPr>
        <p:spPr>
          <a:xfrm>
            <a:off x="6493678" y="1521855"/>
            <a:ext cx="5143887" cy="923330"/>
          </a:xfrm>
          <a:prstGeom prst="accentBorderCallout1">
            <a:avLst>
              <a:gd name="adj1" fmla="val 18750"/>
              <a:gd name="adj2" fmla="val -8333"/>
              <a:gd name="adj3" fmla="val 25656"/>
              <a:gd name="adj4" fmla="val -32083"/>
            </a:avLst>
          </a:prstGeom>
          <a:solidFill>
            <a:srgbClr val="4AFE32"/>
          </a:solidFill>
          <a:ln w="38100">
            <a:solidFill>
              <a:srgbClr val="4AFE32"/>
            </a:solidFill>
          </a:ln>
        </p:spPr>
        <p:txBody>
          <a:bodyPr wrap="square">
            <a:spAutoFit/>
          </a:bodyPr>
          <a:lstStyle/>
          <a:p>
            <a:r>
              <a:rPr lang="fr-FR" dirty="0" smtClean="0"/>
              <a:t>… et aussi les </a:t>
            </a:r>
            <a:r>
              <a:rPr lang="fr-FR" b="1" dirty="0"/>
              <a:t>chaussures</a:t>
            </a:r>
            <a:r>
              <a:rPr lang="fr-FR" dirty="0"/>
              <a:t>, les </a:t>
            </a:r>
            <a:r>
              <a:rPr lang="fr-FR" b="1" dirty="0"/>
              <a:t>chaussons</a:t>
            </a:r>
            <a:r>
              <a:rPr lang="fr-FR" dirty="0"/>
              <a:t>, </a:t>
            </a:r>
            <a:r>
              <a:rPr lang="fr-FR" dirty="0" smtClean="0"/>
              <a:t> </a:t>
            </a:r>
            <a:r>
              <a:rPr lang="fr-FR" dirty="0"/>
              <a:t>(penser aux </a:t>
            </a:r>
            <a:r>
              <a:rPr lang="fr-FR" b="1" dirty="0"/>
              <a:t>gilets</a:t>
            </a:r>
            <a:r>
              <a:rPr lang="fr-FR" dirty="0"/>
              <a:t> que l’on retire souvent  dans la salle de jeux, et bientôt aux bonnets et aux </a:t>
            </a:r>
            <a:r>
              <a:rPr lang="fr-FR" b="1" dirty="0"/>
              <a:t>moufles</a:t>
            </a:r>
            <a:r>
              <a:rPr lang="fr-FR" dirty="0"/>
              <a:t>)</a:t>
            </a:r>
          </a:p>
        </p:txBody>
      </p:sp>
    </p:spTree>
    <p:extLst>
      <p:ext uri="{BB962C8B-B14F-4D97-AF65-F5344CB8AC3E}">
        <p14:creationId xmlns:p14="http://schemas.microsoft.com/office/powerpoint/2010/main" val="38290370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2886" y="-9696"/>
            <a:ext cx="10515600" cy="1325563"/>
          </a:xfrm>
        </p:spPr>
        <p:style>
          <a:lnRef idx="1">
            <a:schemeClr val="accent4"/>
          </a:lnRef>
          <a:fillRef idx="2">
            <a:schemeClr val="accent4"/>
          </a:fillRef>
          <a:effectRef idx="1">
            <a:schemeClr val="accent4"/>
          </a:effectRef>
          <a:fontRef idx="minor">
            <a:schemeClr val="dk1"/>
          </a:fontRef>
        </p:style>
        <p:txBody>
          <a:bodyPr>
            <a:normAutofit fontScale="90000"/>
          </a:bodyPr>
          <a:lstStyle/>
          <a:p>
            <a:pPr>
              <a:lnSpc>
                <a:spcPct val="150000"/>
              </a:lnSpc>
            </a:pPr>
            <a:r>
              <a:rPr lang="fr-FR" sz="3600" dirty="0" smtClean="0">
                <a:solidFill>
                  <a:srgbClr val="7030A0"/>
                </a:solidFill>
                <a:latin typeface="+mn-lt"/>
              </a:rPr>
              <a:t>Règlement de l’école</a:t>
            </a:r>
            <a:br>
              <a:rPr lang="fr-FR" sz="3600" dirty="0" smtClean="0">
                <a:solidFill>
                  <a:srgbClr val="7030A0"/>
                </a:solidFill>
                <a:latin typeface="+mn-lt"/>
              </a:rPr>
            </a:br>
            <a:r>
              <a:rPr lang="fr-FR" sz="2200" i="1" dirty="0" smtClean="0">
                <a:solidFill>
                  <a:srgbClr val="7030A0"/>
                </a:solidFill>
              </a:rPr>
              <a:t>lien vers le document sur l’ENT</a:t>
            </a:r>
            <a:endParaRPr lang="fr-FR" sz="2200" i="1" dirty="0">
              <a:solidFill>
                <a:srgbClr val="7030A0"/>
              </a:solidFill>
            </a:endParaRPr>
          </a:p>
        </p:txBody>
      </p:sp>
      <p:sp>
        <p:nvSpPr>
          <p:cNvPr id="3" name="Espace réservé du contenu 2"/>
          <p:cNvSpPr>
            <a:spLocks noGrp="1"/>
          </p:cNvSpPr>
          <p:nvPr>
            <p:ph idx="1"/>
          </p:nvPr>
        </p:nvSpPr>
        <p:spPr/>
        <p:txBody>
          <a:bodyPr/>
          <a:lstStyle/>
          <a:p>
            <a:pPr>
              <a:buClrTx/>
              <a:buFont typeface="Wingdings" panose="05000000000000000000" pitchFamily="2" charset="2"/>
              <a:buChar char="§"/>
            </a:pPr>
            <a:r>
              <a:rPr lang="fr-FR" dirty="0" smtClean="0"/>
              <a:t>Sécurité</a:t>
            </a:r>
          </a:p>
          <a:p>
            <a:pPr>
              <a:buClrTx/>
              <a:buFont typeface="Wingdings" panose="05000000000000000000" pitchFamily="2" charset="2"/>
              <a:buChar char="§"/>
            </a:pPr>
            <a:r>
              <a:rPr lang="fr-FR" dirty="0" smtClean="0"/>
              <a:t>Santé</a:t>
            </a:r>
          </a:p>
          <a:p>
            <a:pPr>
              <a:buClrTx/>
              <a:buFont typeface="Wingdings" panose="05000000000000000000" pitchFamily="2" charset="2"/>
              <a:buChar char="§"/>
            </a:pPr>
            <a:r>
              <a:rPr lang="fr-FR" dirty="0" smtClean="0"/>
              <a:t>Conflits</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6850" y="907482"/>
            <a:ext cx="2775704" cy="1843067"/>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686" y="2872185"/>
            <a:ext cx="2381250" cy="1581150"/>
          </a:xfrm>
          <a:prstGeom prst="rect">
            <a:avLst/>
          </a:prstGeom>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l="36216" t="18609" r="34984" b="23864"/>
          <a:stretch/>
        </p:blipFill>
        <p:spPr>
          <a:xfrm>
            <a:off x="9737522" y="4166806"/>
            <a:ext cx="1720127" cy="2293503"/>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5959" y="1964859"/>
            <a:ext cx="2800780" cy="1530251"/>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8641" y="4351942"/>
            <a:ext cx="3039794" cy="2279846"/>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277" y="4523518"/>
            <a:ext cx="2428482" cy="1618988"/>
          </a:xfrm>
          <a:prstGeom prst="rect">
            <a:avLst/>
          </a:prstGeom>
        </p:spPr>
      </p:pic>
      <p:pic>
        <p:nvPicPr>
          <p:cNvPr id="8" name="Image 7"/>
          <p:cNvPicPr>
            <a:picLocks noChangeAspect="1"/>
          </p:cNvPicPr>
          <p:nvPr/>
        </p:nvPicPr>
        <p:blipFill>
          <a:blip r:embed="rId9"/>
          <a:stretch>
            <a:fillRect/>
          </a:stretch>
        </p:blipFill>
        <p:spPr>
          <a:xfrm>
            <a:off x="9585122" y="653085"/>
            <a:ext cx="1902117" cy="1871634"/>
          </a:xfrm>
          <a:prstGeom prst="rect">
            <a:avLst/>
          </a:prstGeom>
        </p:spPr>
      </p:pic>
      <p:pic>
        <p:nvPicPr>
          <p:cNvPr id="17" name="Image 16"/>
          <p:cNvPicPr>
            <a:picLocks noChangeAspect="1"/>
          </p:cNvPicPr>
          <p:nvPr/>
        </p:nvPicPr>
        <p:blipFill>
          <a:blip r:embed="rId9"/>
          <a:stretch>
            <a:fillRect/>
          </a:stretch>
        </p:blipFill>
        <p:spPr>
          <a:xfrm rot="20197324">
            <a:off x="5429332" y="1356731"/>
            <a:ext cx="1902117" cy="1871634"/>
          </a:xfrm>
          <a:prstGeom prst="rect">
            <a:avLst/>
          </a:prstGeom>
        </p:spPr>
      </p:pic>
      <p:pic>
        <p:nvPicPr>
          <p:cNvPr id="18" name="Image 17"/>
          <p:cNvPicPr>
            <a:picLocks noChangeAspect="1"/>
          </p:cNvPicPr>
          <p:nvPr/>
        </p:nvPicPr>
        <p:blipFill>
          <a:blip r:embed="rId9"/>
          <a:stretch>
            <a:fillRect/>
          </a:stretch>
        </p:blipFill>
        <p:spPr>
          <a:xfrm rot="20223536">
            <a:off x="229512" y="3572682"/>
            <a:ext cx="1902117" cy="1871634"/>
          </a:xfrm>
          <a:prstGeom prst="rect">
            <a:avLst/>
          </a:prstGeom>
        </p:spPr>
      </p:pic>
      <p:pic>
        <p:nvPicPr>
          <p:cNvPr id="19" name="Image 18"/>
          <p:cNvPicPr>
            <a:picLocks noChangeAspect="1"/>
          </p:cNvPicPr>
          <p:nvPr/>
        </p:nvPicPr>
        <p:blipFill>
          <a:blip r:embed="rId9"/>
          <a:stretch>
            <a:fillRect/>
          </a:stretch>
        </p:blipFill>
        <p:spPr>
          <a:xfrm>
            <a:off x="10337427" y="3088825"/>
            <a:ext cx="1902117" cy="1871634"/>
          </a:xfrm>
          <a:prstGeom prst="rect">
            <a:avLst/>
          </a:prstGeom>
        </p:spPr>
      </p:pic>
      <p:pic>
        <p:nvPicPr>
          <p:cNvPr id="20" name="Image 19"/>
          <p:cNvPicPr>
            <a:picLocks noChangeAspect="1"/>
          </p:cNvPicPr>
          <p:nvPr/>
        </p:nvPicPr>
        <p:blipFill>
          <a:blip r:embed="rId9"/>
          <a:stretch>
            <a:fillRect/>
          </a:stretch>
        </p:blipFill>
        <p:spPr>
          <a:xfrm>
            <a:off x="3111110" y="1812957"/>
            <a:ext cx="1902117" cy="1871634"/>
          </a:xfrm>
          <a:prstGeom prst="rect">
            <a:avLst/>
          </a:prstGeom>
        </p:spPr>
      </p:pic>
      <p:pic>
        <p:nvPicPr>
          <p:cNvPr id="21" name="Image 20"/>
          <p:cNvPicPr>
            <a:picLocks noChangeAspect="1"/>
          </p:cNvPicPr>
          <p:nvPr/>
        </p:nvPicPr>
        <p:blipFill>
          <a:blip r:embed="rId9"/>
          <a:stretch>
            <a:fillRect/>
          </a:stretch>
        </p:blipFill>
        <p:spPr>
          <a:xfrm rot="20256928">
            <a:off x="4713176" y="4805190"/>
            <a:ext cx="1902117" cy="1871634"/>
          </a:xfrm>
          <a:prstGeom prst="rect">
            <a:avLst/>
          </a:prstGeom>
        </p:spPr>
      </p:pic>
      <p:sp>
        <p:nvSpPr>
          <p:cNvPr id="11" name="ZoneTexte 10"/>
          <p:cNvSpPr txBox="1"/>
          <p:nvPr/>
        </p:nvSpPr>
        <p:spPr>
          <a:xfrm>
            <a:off x="1180570" y="1342051"/>
            <a:ext cx="3091627" cy="369332"/>
          </a:xfrm>
          <a:prstGeom prst="rect">
            <a:avLst/>
          </a:prstGeom>
          <a:noFill/>
        </p:spPr>
        <p:txBody>
          <a:bodyPr wrap="square" rtlCol="0">
            <a:spAutoFit/>
          </a:bodyPr>
          <a:lstStyle/>
          <a:p>
            <a:r>
              <a:rPr lang="fr-FR" dirty="0" smtClean="0"/>
              <a:t>Images à titre d’exemples </a:t>
            </a:r>
            <a:endParaRPr lang="fr-FR" dirty="0"/>
          </a:p>
        </p:txBody>
      </p:sp>
    </p:spTree>
    <p:extLst>
      <p:ext uri="{BB962C8B-B14F-4D97-AF65-F5344CB8AC3E}">
        <p14:creationId xmlns:p14="http://schemas.microsoft.com/office/powerpoint/2010/main" val="21639388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078038" y="1319134"/>
            <a:ext cx="8187071" cy="1870659"/>
          </a:xfrm>
        </p:spPr>
        <p:txBody>
          <a:bodyPr>
            <a:normAutofit/>
          </a:bodyPr>
          <a:lstStyle/>
          <a:p>
            <a:r>
              <a:rPr lang="fr-FR" sz="4000" dirty="0" smtClean="0">
                <a:solidFill>
                  <a:srgbClr val="7030A0"/>
                </a:solidFill>
              </a:rPr>
              <a:t>Quelques conseils pour une rentrée en douceur</a:t>
            </a:r>
            <a:endParaRPr lang="fr-FR" sz="4000" dirty="0">
              <a:solidFill>
                <a:srgbClr val="7030A0"/>
              </a:solidFill>
            </a:endParaRPr>
          </a:p>
        </p:txBody>
      </p:sp>
      <p:sp>
        <p:nvSpPr>
          <p:cNvPr id="5" name="Espace réservé du texte 4"/>
          <p:cNvSpPr>
            <a:spLocks noGrp="1"/>
          </p:cNvSpPr>
          <p:nvPr>
            <p:ph type="body" idx="1"/>
          </p:nvPr>
        </p:nvSpPr>
        <p:spPr>
          <a:xfrm>
            <a:off x="3078038" y="4395284"/>
            <a:ext cx="7729870" cy="951135"/>
          </a:xfrm>
        </p:spPr>
        <p:txBody>
          <a:bodyPr/>
          <a:lstStyle/>
          <a:p>
            <a:r>
              <a:rPr lang="fr-FR" dirty="0" smtClean="0"/>
              <a:t>Bien se préparer pour bien grandir</a:t>
            </a:r>
            <a:endParaRPr lang="fr-FR" dirty="0"/>
          </a:p>
        </p:txBody>
      </p:sp>
    </p:spTree>
    <p:extLst>
      <p:ext uri="{BB962C8B-B14F-4D97-AF65-F5344CB8AC3E}">
        <p14:creationId xmlns:p14="http://schemas.microsoft.com/office/powerpoint/2010/main" val="4209824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7142" y="346364"/>
            <a:ext cx="10515600" cy="678873"/>
          </a:xfrm>
        </p:spPr>
        <p:style>
          <a:lnRef idx="1">
            <a:schemeClr val="accent1"/>
          </a:lnRef>
          <a:fillRef idx="2">
            <a:schemeClr val="accent1"/>
          </a:fillRef>
          <a:effectRef idx="1">
            <a:schemeClr val="accent1"/>
          </a:effectRef>
          <a:fontRef idx="minor">
            <a:schemeClr val="dk1"/>
          </a:fontRef>
        </p:style>
        <p:txBody>
          <a:bodyPr>
            <a:normAutofit/>
          </a:bodyPr>
          <a:lstStyle/>
          <a:p>
            <a:r>
              <a:rPr lang="fr-FR" sz="3600" dirty="0" smtClean="0">
                <a:solidFill>
                  <a:srgbClr val="7030A0"/>
                </a:solidFill>
              </a:rPr>
              <a:t>Pendant les vacances, n’hésitez pas à</a:t>
            </a:r>
            <a:endParaRPr lang="fr-FR" sz="3600" dirty="0">
              <a:solidFill>
                <a:srgbClr val="7030A0"/>
              </a:solidFill>
            </a:endParaRPr>
          </a:p>
        </p:txBody>
      </p:sp>
      <p:sp>
        <p:nvSpPr>
          <p:cNvPr id="3" name="Espace réservé du contenu 2"/>
          <p:cNvSpPr>
            <a:spLocks noGrp="1"/>
          </p:cNvSpPr>
          <p:nvPr>
            <p:ph idx="1"/>
          </p:nvPr>
        </p:nvSpPr>
        <p:spPr>
          <a:xfrm>
            <a:off x="1121833" y="1325563"/>
            <a:ext cx="10848109" cy="4144963"/>
          </a:xfrm>
        </p:spPr>
        <p:txBody>
          <a:bodyPr>
            <a:noAutofit/>
          </a:bodyPr>
          <a:lstStyle/>
          <a:p>
            <a:pPr>
              <a:buClrTx/>
            </a:pPr>
            <a:r>
              <a:rPr lang="fr-FR" sz="2800" dirty="0" smtClean="0"/>
              <a:t>Parler </a:t>
            </a:r>
            <a:r>
              <a:rPr lang="fr-FR" sz="2800" dirty="0"/>
              <a:t>de </a:t>
            </a:r>
            <a:r>
              <a:rPr lang="fr-FR" sz="2800" dirty="0" smtClean="0"/>
              <a:t>l’école avec votre enfant  : les activités, le déroulement des journées, les adultes qu’il va côtoyer, les autres enfants futurs amis.</a:t>
            </a:r>
          </a:p>
          <a:p>
            <a:pPr>
              <a:buClrTx/>
            </a:pPr>
            <a:endParaRPr lang="fr-FR" sz="2800" dirty="0" smtClean="0"/>
          </a:p>
          <a:p>
            <a:pPr>
              <a:buClrTx/>
            </a:pPr>
            <a:r>
              <a:rPr lang="fr-FR" sz="2800" dirty="0"/>
              <a:t>Vous promener devant </a:t>
            </a:r>
            <a:r>
              <a:rPr lang="fr-FR" sz="2800" dirty="0" smtClean="0"/>
              <a:t>l’école et en parler, </a:t>
            </a:r>
            <a:r>
              <a:rPr lang="fr-FR" sz="2800" dirty="0"/>
              <a:t>sans dramatiser ni </a:t>
            </a:r>
            <a:r>
              <a:rPr lang="fr-FR" sz="2800" dirty="0" smtClean="0"/>
              <a:t>idéaliser.</a:t>
            </a:r>
          </a:p>
          <a:p>
            <a:pPr>
              <a:buClrTx/>
            </a:pPr>
            <a:endParaRPr lang="fr-FR" sz="2800" dirty="0"/>
          </a:p>
          <a:p>
            <a:pPr>
              <a:buClrTx/>
            </a:pPr>
            <a:r>
              <a:rPr lang="fr-FR" sz="2800" dirty="0" smtClean="0"/>
              <a:t>Lui lire des albums sur le thème de l’école. </a:t>
            </a:r>
          </a:p>
        </p:txBody>
      </p:sp>
    </p:spTree>
    <p:extLst>
      <p:ext uri="{BB962C8B-B14F-4D97-AF65-F5344CB8AC3E}">
        <p14:creationId xmlns:p14="http://schemas.microsoft.com/office/powerpoint/2010/main" val="36370358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3227" y="692728"/>
            <a:ext cx="10515600" cy="803564"/>
          </a:xfrm>
        </p:spPr>
        <p:style>
          <a:lnRef idx="1">
            <a:schemeClr val="accent1"/>
          </a:lnRef>
          <a:fillRef idx="2">
            <a:schemeClr val="accent1"/>
          </a:fillRef>
          <a:effectRef idx="1">
            <a:schemeClr val="accent1"/>
          </a:effectRef>
          <a:fontRef idx="minor">
            <a:schemeClr val="dk1"/>
          </a:fontRef>
        </p:style>
        <p:txBody>
          <a:bodyPr>
            <a:normAutofit/>
          </a:bodyPr>
          <a:lstStyle/>
          <a:p>
            <a:r>
              <a:rPr lang="fr-FR" sz="3600" dirty="0" smtClean="0">
                <a:solidFill>
                  <a:srgbClr val="7030A0"/>
                </a:solidFill>
              </a:rPr>
              <a:t>La rentrée</a:t>
            </a:r>
            <a:endParaRPr lang="fr-FR" sz="3600" dirty="0">
              <a:solidFill>
                <a:srgbClr val="7030A0"/>
              </a:solidFill>
            </a:endParaRPr>
          </a:p>
        </p:txBody>
      </p:sp>
      <p:sp>
        <p:nvSpPr>
          <p:cNvPr id="4" name="ZoneTexte 3"/>
          <p:cNvSpPr txBox="1"/>
          <p:nvPr/>
        </p:nvSpPr>
        <p:spPr>
          <a:xfrm>
            <a:off x="1194063" y="2120234"/>
            <a:ext cx="10263646" cy="3847207"/>
          </a:xfrm>
          <a:prstGeom prst="rect">
            <a:avLst/>
          </a:prstGeom>
          <a:noFill/>
        </p:spPr>
        <p:txBody>
          <a:bodyPr wrap="square" rtlCol="0">
            <a:spAutoFit/>
          </a:bodyPr>
          <a:lstStyle/>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800" dirty="0" smtClean="0"/>
              <a:t>Le livret d’accueil</a:t>
            </a:r>
          </a:p>
          <a:p>
            <a:pPr marL="342900" indent="-342900">
              <a:buFont typeface="Arial" panose="020B0604020202020204" pitchFamily="34" charset="0"/>
              <a:buChar char="•"/>
            </a:pPr>
            <a:endParaRPr lang="fr-FR" sz="2800" dirty="0"/>
          </a:p>
          <a:p>
            <a:pPr marL="342900" indent="-342900">
              <a:buFont typeface="Arial" panose="020B0604020202020204" pitchFamily="34" charset="0"/>
              <a:buChar char="•"/>
            </a:pPr>
            <a:r>
              <a:rPr lang="fr-FR" sz="2800" dirty="0" smtClean="0"/>
              <a:t>La </a:t>
            </a:r>
            <a:r>
              <a:rPr lang="fr-FR" sz="2800" dirty="0"/>
              <a:t>date de la </a:t>
            </a:r>
            <a:r>
              <a:rPr lang="fr-FR" sz="2800" dirty="0" smtClean="0"/>
              <a:t>rentrée : ….</a:t>
            </a:r>
          </a:p>
          <a:p>
            <a:pPr marL="342900" indent="-342900">
              <a:buFont typeface="Arial" panose="020B0604020202020204" pitchFamily="34" charset="0"/>
              <a:buChar char="•"/>
            </a:pPr>
            <a:endParaRPr lang="fr-FR" sz="2800" dirty="0"/>
          </a:p>
          <a:p>
            <a:pPr marL="342900" indent="-342900">
              <a:buFont typeface="Arial" panose="020B0604020202020204" pitchFamily="34" charset="0"/>
              <a:buChar char="•"/>
            </a:pPr>
            <a:r>
              <a:rPr lang="fr-FR" sz="2800" dirty="0" smtClean="0"/>
              <a:t>Les premiers jours de rentrée … une organisation particulière.</a:t>
            </a:r>
          </a:p>
          <a:p>
            <a:pPr marL="800100" lvl="1" indent="-342900">
              <a:buFont typeface="Arial" panose="020B0604020202020204" pitchFamily="34" charset="0"/>
              <a:buChar char="•"/>
            </a:pPr>
            <a:r>
              <a:rPr lang="fr-FR" sz="2800" dirty="0" smtClean="0"/>
              <a:t>Modalités </a:t>
            </a:r>
          </a:p>
          <a:p>
            <a:pPr marL="800100" lvl="1" indent="-342900">
              <a:buFont typeface="Arial" panose="020B0604020202020204" pitchFamily="34" charset="0"/>
              <a:buChar char="•"/>
            </a:pPr>
            <a:r>
              <a:rPr lang="fr-FR" sz="2800" dirty="0" smtClean="0"/>
              <a:t>Organisation</a:t>
            </a:r>
            <a:endParaRPr lang="fr-FR" sz="2800" dirty="0"/>
          </a:p>
          <a:p>
            <a:pPr marL="342900" indent="-342900">
              <a:buFont typeface="Arial" panose="020B0604020202020204" pitchFamily="34" charset="0"/>
              <a:buChar char="•"/>
            </a:pPr>
            <a:endParaRPr lang="fr-FR" sz="2400" dirty="0"/>
          </a:p>
        </p:txBody>
      </p:sp>
    </p:spTree>
    <p:extLst>
      <p:ext uri="{BB962C8B-B14F-4D97-AF65-F5344CB8AC3E}">
        <p14:creationId xmlns:p14="http://schemas.microsoft.com/office/powerpoint/2010/main" val="924565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5948" y="0"/>
            <a:ext cx="10515600" cy="1325563"/>
          </a:xfrm>
        </p:spPr>
        <p:style>
          <a:lnRef idx="1">
            <a:schemeClr val="accent1"/>
          </a:lnRef>
          <a:fillRef idx="2">
            <a:schemeClr val="accent1"/>
          </a:fillRef>
          <a:effectRef idx="1">
            <a:schemeClr val="accent1"/>
          </a:effectRef>
          <a:fontRef idx="minor">
            <a:schemeClr val="dk1"/>
          </a:fontRef>
        </p:style>
        <p:txBody>
          <a:bodyPr>
            <a:noAutofit/>
          </a:bodyPr>
          <a:lstStyle/>
          <a:p>
            <a:r>
              <a:rPr lang="fr-FR" sz="3600" dirty="0" smtClean="0">
                <a:solidFill>
                  <a:srgbClr val="7030A0"/>
                </a:solidFill>
              </a:rPr>
              <a:t>Les premiers jours…</a:t>
            </a:r>
            <a:br>
              <a:rPr lang="fr-FR" sz="3600" dirty="0" smtClean="0">
                <a:solidFill>
                  <a:srgbClr val="7030A0"/>
                </a:solidFill>
              </a:rPr>
            </a:br>
            <a:r>
              <a:rPr lang="fr-FR" sz="3600" dirty="0">
                <a:solidFill>
                  <a:srgbClr val="7030A0"/>
                </a:solidFill>
              </a:rPr>
              <a:t> </a:t>
            </a:r>
            <a:r>
              <a:rPr lang="fr-FR" sz="3600" dirty="0" smtClean="0">
                <a:solidFill>
                  <a:srgbClr val="7030A0"/>
                </a:solidFill>
              </a:rPr>
              <a:t>                                 … à la maison</a:t>
            </a:r>
            <a:endParaRPr lang="fr-FR" sz="3600" dirty="0">
              <a:solidFill>
                <a:srgbClr val="7030A0"/>
              </a:solidFill>
            </a:endParaRPr>
          </a:p>
        </p:txBody>
      </p:sp>
      <p:sp>
        <p:nvSpPr>
          <p:cNvPr id="3" name="Espace réservé du contenu 2"/>
          <p:cNvSpPr>
            <a:spLocks noGrp="1"/>
          </p:cNvSpPr>
          <p:nvPr>
            <p:ph idx="1"/>
          </p:nvPr>
        </p:nvSpPr>
        <p:spPr>
          <a:xfrm>
            <a:off x="664633" y="1325563"/>
            <a:ext cx="10961310" cy="5532437"/>
          </a:xfrm>
        </p:spPr>
        <p:txBody>
          <a:bodyPr>
            <a:normAutofit fontScale="92500" lnSpcReduction="10000"/>
          </a:bodyPr>
          <a:lstStyle/>
          <a:p>
            <a:pPr algn="just">
              <a:buClrTx/>
            </a:pPr>
            <a:r>
              <a:rPr lang="fr-FR" dirty="0" smtClean="0"/>
              <a:t>A la rentrée, parlez de </a:t>
            </a:r>
            <a:r>
              <a:rPr lang="fr-FR" b="1" dirty="0" smtClean="0"/>
              <a:t>la séparation </a:t>
            </a:r>
            <a:r>
              <a:rPr lang="fr-FR" dirty="0" smtClean="0"/>
              <a:t>sans faire peur mais en montrant qu’on est avec l’enfant </a:t>
            </a:r>
            <a:r>
              <a:rPr lang="fr-FR" i="1" dirty="0" smtClean="0"/>
              <a:t>« Je penserai à toi très fort</a:t>
            </a:r>
            <a:r>
              <a:rPr lang="fr-FR" i="1" dirty="0"/>
              <a:t> »</a:t>
            </a:r>
            <a:r>
              <a:rPr lang="fr-FR" dirty="0"/>
              <a:t>. </a:t>
            </a:r>
            <a:endParaRPr lang="fr-FR" dirty="0" smtClean="0"/>
          </a:p>
          <a:p>
            <a:pPr algn="just">
              <a:buClrTx/>
            </a:pPr>
            <a:r>
              <a:rPr lang="fr-FR" b="1" dirty="0" smtClean="0"/>
              <a:t>Préparez ensemble les objets </a:t>
            </a:r>
            <a:r>
              <a:rPr lang="fr-FR" dirty="0" smtClean="0"/>
              <a:t>qu’il apportera à l’école.</a:t>
            </a:r>
          </a:p>
          <a:p>
            <a:pPr lvl="1" algn="just">
              <a:buClrTx/>
              <a:buFontTx/>
              <a:buChar char="-"/>
            </a:pPr>
            <a:r>
              <a:rPr lang="fr-FR" dirty="0" smtClean="0"/>
              <a:t>Les objets inscrits sur la liste remise par l’école</a:t>
            </a:r>
          </a:p>
          <a:p>
            <a:pPr lvl="1" algn="just">
              <a:buClrTx/>
              <a:buFontTx/>
              <a:buChar char="-"/>
            </a:pPr>
            <a:r>
              <a:rPr lang="fr-FR" dirty="0" smtClean="0"/>
              <a:t>Laissez </a:t>
            </a:r>
            <a:r>
              <a:rPr lang="fr-FR" dirty="0"/>
              <a:t>votre enfant apporter son doudou, (sa tétine pour la sieste). </a:t>
            </a:r>
            <a:endParaRPr lang="fr-FR" dirty="0" smtClean="0"/>
          </a:p>
          <a:p>
            <a:pPr lvl="1" algn="just">
              <a:buClrTx/>
              <a:buFontTx/>
              <a:buChar char="-"/>
            </a:pPr>
            <a:r>
              <a:rPr lang="fr-FR" dirty="0" smtClean="0"/>
              <a:t>Choisissez ensemble </a:t>
            </a:r>
            <a:r>
              <a:rPr lang="fr-FR" dirty="0"/>
              <a:t>un objet-lien en plus du doudou : un sac pour ranger le doudou, un vêtement qu’il aime bien, un sac à </a:t>
            </a:r>
            <a:r>
              <a:rPr lang="fr-FR" dirty="0" smtClean="0"/>
              <a:t>bisous, une photo de la famille…</a:t>
            </a:r>
          </a:p>
          <a:p>
            <a:pPr algn="just">
              <a:buClrTx/>
            </a:pPr>
            <a:r>
              <a:rPr lang="fr-FR" dirty="0" smtClean="0"/>
              <a:t>Avertissez-le s’il mange à </a:t>
            </a:r>
            <a:r>
              <a:rPr lang="fr-FR" b="1" dirty="0" smtClean="0"/>
              <a:t>la cantine.</a:t>
            </a:r>
          </a:p>
          <a:p>
            <a:pPr algn="just">
              <a:buClrTx/>
            </a:pPr>
            <a:r>
              <a:rPr lang="fr-FR" dirty="0" smtClean="0"/>
              <a:t>Construire </a:t>
            </a:r>
            <a:r>
              <a:rPr lang="fr-FR" b="1" dirty="0" smtClean="0"/>
              <a:t>les rituels du matin  </a:t>
            </a:r>
            <a:r>
              <a:rPr lang="fr-FR" dirty="0" smtClean="0"/>
              <a:t>: </a:t>
            </a:r>
          </a:p>
          <a:p>
            <a:pPr lvl="1" algn="just">
              <a:buClrTx/>
              <a:buFontTx/>
              <a:buChar char="-"/>
            </a:pPr>
            <a:r>
              <a:rPr lang="fr-FR" dirty="0" smtClean="0"/>
              <a:t>Comme au coucher commencer la journée à la maison par 5 mn de tendresse prévue dans l’emploi du temps des préparatifs</a:t>
            </a:r>
          </a:p>
          <a:p>
            <a:pPr lvl="1" algn="just">
              <a:buClrTx/>
              <a:buFontTx/>
              <a:buChar char="-"/>
            </a:pPr>
            <a:r>
              <a:rPr lang="fr-FR" dirty="0" smtClean="0"/>
              <a:t>Avant de quitter l’école, faire un bisou, dire qu’on va se revoir à la fin de la journée ou de la matinée</a:t>
            </a:r>
          </a:p>
          <a:p>
            <a:pPr algn="just">
              <a:buClrTx/>
            </a:pPr>
            <a:r>
              <a:rPr lang="fr-FR" b="1" dirty="0" smtClean="0"/>
              <a:t>Se projeter sur la fin de la journée </a:t>
            </a:r>
            <a:r>
              <a:rPr lang="fr-FR" dirty="0" smtClean="0"/>
              <a:t>: prévoir une activité agréable pour la sortie de l’école ( une sortie au parc, un retour en tricycle) ) pour faire prendre conscience que l’école est provisoire. </a:t>
            </a:r>
          </a:p>
          <a:p>
            <a:pPr marL="0" indent="0" algn="just">
              <a:buClrTx/>
              <a:buNone/>
            </a:pPr>
            <a:r>
              <a:rPr lang="fr-FR" dirty="0">
                <a:sym typeface="Wingdings" panose="05000000000000000000" pitchFamily="2" charset="2"/>
              </a:rPr>
              <a:t>	</a:t>
            </a:r>
            <a:r>
              <a:rPr lang="fr-FR" dirty="0" smtClean="0">
                <a:sym typeface="Wingdings" panose="05000000000000000000" pitchFamily="2" charset="2"/>
              </a:rPr>
              <a:t> </a:t>
            </a:r>
            <a:r>
              <a:rPr lang="fr-FR" dirty="0">
                <a:sym typeface="Wingdings" panose="05000000000000000000" pitchFamily="2" charset="2"/>
              </a:rPr>
              <a:t>I</a:t>
            </a:r>
            <a:r>
              <a:rPr lang="fr-FR" dirty="0" smtClean="0">
                <a:sym typeface="Wingdings" panose="05000000000000000000" pitchFamily="2" charset="2"/>
              </a:rPr>
              <a:t>l ne s’agit pas de proposer des récompenses comme </a:t>
            </a:r>
            <a:r>
              <a:rPr lang="fr-FR" i="1" dirty="0" smtClean="0">
                <a:sym typeface="Wingdings" panose="05000000000000000000" pitchFamily="2" charset="2"/>
              </a:rPr>
              <a:t>« Si tu ne pleures pas, 	si tu es sage, on ira au parc » </a:t>
            </a:r>
            <a:r>
              <a:rPr lang="fr-FR" dirty="0" smtClean="0">
                <a:sym typeface="Wingdings" panose="05000000000000000000" pitchFamily="2" charset="2"/>
              </a:rPr>
              <a:t>mais de prévoir l’activité agréable dans l’emploi du temps.</a:t>
            </a:r>
            <a:endParaRPr lang="fr-FR" dirty="0"/>
          </a:p>
        </p:txBody>
      </p:sp>
    </p:spTree>
    <p:extLst>
      <p:ext uri="{BB962C8B-B14F-4D97-AF65-F5344CB8AC3E}">
        <p14:creationId xmlns:p14="http://schemas.microsoft.com/office/powerpoint/2010/main" val="32567135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2886" y="0"/>
            <a:ext cx="10515600" cy="1325563"/>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sz="3600" dirty="0" smtClean="0">
                <a:solidFill>
                  <a:srgbClr val="7030A0"/>
                </a:solidFill>
              </a:rPr>
              <a:t>Les premiers jours…</a:t>
            </a:r>
            <a:r>
              <a:rPr lang="fr-FR" sz="3600" dirty="0">
                <a:solidFill>
                  <a:srgbClr val="7030A0"/>
                </a:solidFill>
              </a:rPr>
              <a:t/>
            </a:r>
            <a:br>
              <a:rPr lang="fr-FR" sz="3600" dirty="0">
                <a:solidFill>
                  <a:srgbClr val="7030A0"/>
                </a:solidFill>
              </a:rPr>
            </a:br>
            <a:r>
              <a:rPr lang="fr-FR" sz="3600" dirty="0" smtClean="0">
                <a:solidFill>
                  <a:srgbClr val="7030A0"/>
                </a:solidFill>
              </a:rPr>
              <a:t>                                                    … à l’école</a:t>
            </a:r>
            <a:endParaRPr lang="fr-FR" sz="3600" dirty="0">
              <a:solidFill>
                <a:srgbClr val="7030A0"/>
              </a:solidFill>
            </a:endParaRPr>
          </a:p>
        </p:txBody>
      </p:sp>
      <p:sp>
        <p:nvSpPr>
          <p:cNvPr id="3" name="Espace réservé du contenu 2"/>
          <p:cNvSpPr>
            <a:spLocks noGrp="1"/>
          </p:cNvSpPr>
          <p:nvPr>
            <p:ph idx="1"/>
          </p:nvPr>
        </p:nvSpPr>
        <p:spPr>
          <a:xfrm>
            <a:off x="664633" y="1528354"/>
            <a:ext cx="11144190" cy="5139731"/>
          </a:xfrm>
        </p:spPr>
        <p:txBody>
          <a:bodyPr>
            <a:normAutofit/>
          </a:bodyPr>
          <a:lstStyle/>
          <a:p>
            <a:pPr>
              <a:buClrTx/>
            </a:pPr>
            <a:r>
              <a:rPr lang="fr-FR" dirty="0" smtClean="0"/>
              <a:t>Prenez votre temps et restez un peu avec votre enfant dans la classe</a:t>
            </a:r>
          </a:p>
          <a:p>
            <a:pPr>
              <a:buClrTx/>
            </a:pPr>
            <a:endParaRPr lang="fr-FR" dirty="0" smtClean="0"/>
          </a:p>
          <a:p>
            <a:pPr>
              <a:buClrTx/>
            </a:pPr>
            <a:r>
              <a:rPr lang="fr-FR" dirty="0" smtClean="0"/>
              <a:t>Avertissez-le s’il mange à la cantine</a:t>
            </a:r>
          </a:p>
          <a:p>
            <a:pPr>
              <a:buClrTx/>
            </a:pPr>
            <a:endParaRPr lang="fr-FR" dirty="0" smtClean="0"/>
          </a:p>
          <a:p>
            <a:pPr>
              <a:buClrTx/>
            </a:pPr>
            <a:r>
              <a:rPr lang="fr-FR" dirty="0" smtClean="0"/>
              <a:t>Prévenez quand vous partez</a:t>
            </a:r>
          </a:p>
          <a:p>
            <a:pPr>
              <a:buClrTx/>
            </a:pPr>
            <a:endParaRPr lang="fr-FR" dirty="0" smtClean="0"/>
          </a:p>
          <a:p>
            <a:pPr>
              <a:buClrTx/>
            </a:pPr>
            <a:r>
              <a:rPr lang="fr-FR" dirty="0" smtClean="0"/>
              <a:t>Écourtez les adieux</a:t>
            </a:r>
          </a:p>
          <a:p>
            <a:pPr>
              <a:buClrTx/>
            </a:pPr>
            <a:endParaRPr lang="fr-FR" dirty="0" smtClean="0"/>
          </a:p>
          <a:p>
            <a:pPr>
              <a:buClrTx/>
            </a:pPr>
            <a:r>
              <a:rPr lang="fr-FR" dirty="0" smtClean="0"/>
              <a:t>Dites-lui que papa et/ou maman revient toujours. </a:t>
            </a:r>
          </a:p>
          <a:p>
            <a:pPr>
              <a:buClrTx/>
            </a:pPr>
            <a:endParaRPr lang="fr-FR" dirty="0" smtClean="0"/>
          </a:p>
          <a:p>
            <a:pPr>
              <a:buClrTx/>
            </a:pPr>
            <a:r>
              <a:rPr lang="fr-FR" u="sng" dirty="0" smtClean="0"/>
              <a:t>Soyez toujours à l’heure</a:t>
            </a:r>
          </a:p>
          <a:p>
            <a:endParaRPr lang="fr-FR" dirty="0"/>
          </a:p>
        </p:txBody>
      </p:sp>
      <p:sp>
        <p:nvSpPr>
          <p:cNvPr id="4" name="Pensées 3"/>
          <p:cNvSpPr/>
          <p:nvPr/>
        </p:nvSpPr>
        <p:spPr>
          <a:xfrm rot="500863">
            <a:off x="7449663" y="3417877"/>
            <a:ext cx="4447400" cy="3146832"/>
          </a:xfrm>
          <a:prstGeom prst="cloudCallout">
            <a:avLst>
              <a:gd name="adj1" fmla="val -39690"/>
              <a:gd name="adj2" fmla="val 23775"/>
            </a:avLst>
          </a:prstGeom>
          <a:solidFill>
            <a:srgbClr val="00D7D2"/>
          </a:solidFill>
        </p:spPr>
        <p:txBody>
          <a:bodyPr wrap="square" lIns="0" tIns="0" rIns="0" bIns="0">
            <a:spAutoFit/>
          </a:bodyPr>
          <a:lstStyle/>
          <a:p>
            <a:pPr lvl="0" algn="ctr">
              <a:lnSpc>
                <a:spcPct val="90000"/>
              </a:lnSpc>
              <a:spcBef>
                <a:spcPts val="1000"/>
              </a:spcBef>
              <a:buClr>
                <a:srgbClr val="FFC000">
                  <a:lumMod val="60000"/>
                  <a:lumOff val="40000"/>
                </a:srgbClr>
              </a:buClr>
            </a:pPr>
            <a:r>
              <a:rPr lang="fr-FR" sz="2000" b="1" i="1" dirty="0">
                <a:solidFill>
                  <a:prstClr val="black"/>
                </a:solidFill>
              </a:rPr>
              <a:t>Faites confiance </a:t>
            </a:r>
            <a:r>
              <a:rPr lang="fr-FR" sz="2000" b="1" i="1" dirty="0" smtClean="0">
                <a:solidFill>
                  <a:prstClr val="black"/>
                </a:solidFill>
              </a:rPr>
              <a:t>à l’enseignant</a:t>
            </a:r>
            <a:r>
              <a:rPr lang="fr-FR" sz="2000" i="1" dirty="0" smtClean="0">
                <a:solidFill>
                  <a:prstClr val="black"/>
                </a:solidFill>
              </a:rPr>
              <a:t>, si </a:t>
            </a:r>
            <a:r>
              <a:rPr lang="fr-FR" sz="2000" i="1" dirty="0">
                <a:solidFill>
                  <a:prstClr val="black"/>
                </a:solidFill>
              </a:rPr>
              <a:t>celui-ci vous dit que votre enfant participe très vite aux activités de la </a:t>
            </a:r>
            <a:r>
              <a:rPr lang="fr-FR" sz="2000" i="1" dirty="0" smtClean="0">
                <a:solidFill>
                  <a:prstClr val="black"/>
                </a:solidFill>
              </a:rPr>
              <a:t>classe.</a:t>
            </a:r>
          </a:p>
          <a:p>
            <a:pPr lvl="0" algn="ctr">
              <a:lnSpc>
                <a:spcPct val="90000"/>
              </a:lnSpc>
              <a:spcBef>
                <a:spcPts val="1000"/>
              </a:spcBef>
              <a:buClr>
                <a:srgbClr val="FFC000">
                  <a:lumMod val="60000"/>
                  <a:lumOff val="40000"/>
                </a:srgbClr>
              </a:buClr>
            </a:pPr>
            <a:r>
              <a:rPr lang="fr-FR" sz="2000" i="1" dirty="0" smtClean="0">
                <a:solidFill>
                  <a:prstClr val="black"/>
                </a:solidFill>
              </a:rPr>
              <a:t>Montrer </a:t>
            </a:r>
            <a:r>
              <a:rPr lang="fr-FR" sz="2000" i="1" dirty="0">
                <a:solidFill>
                  <a:prstClr val="black"/>
                </a:solidFill>
              </a:rPr>
              <a:t>à l’enfant qu’on est </a:t>
            </a:r>
            <a:r>
              <a:rPr lang="fr-FR" sz="2000" b="1" i="1" dirty="0">
                <a:solidFill>
                  <a:prstClr val="black"/>
                </a:solidFill>
              </a:rPr>
              <a:t>en confiance</a:t>
            </a:r>
            <a:r>
              <a:rPr lang="fr-FR" sz="2000" i="1" dirty="0">
                <a:solidFill>
                  <a:prstClr val="black"/>
                </a:solidFill>
              </a:rPr>
              <a:t>.</a:t>
            </a:r>
          </a:p>
        </p:txBody>
      </p:sp>
      <p:sp>
        <p:nvSpPr>
          <p:cNvPr id="5" name="ZoneTexte 4"/>
          <p:cNvSpPr txBox="1"/>
          <p:nvPr/>
        </p:nvSpPr>
        <p:spPr>
          <a:xfrm>
            <a:off x="4847958" y="1832367"/>
            <a:ext cx="4572000" cy="3112889"/>
          </a:xfrm>
          <a:prstGeom prst="irregularSeal2">
            <a:avLst/>
          </a:prstGeom>
          <a:solidFill>
            <a:srgbClr val="FFC000"/>
          </a:solidFill>
        </p:spPr>
        <p:txBody>
          <a:bodyPr wrap="square" lIns="0" tIns="0" rIns="0" bIns="0" rtlCol="0">
            <a:spAutoFit/>
          </a:bodyPr>
          <a:lstStyle/>
          <a:p>
            <a:pPr algn="ctr"/>
            <a:r>
              <a:rPr lang="fr-FR" b="1" dirty="0" smtClean="0"/>
              <a:t>Si l’enfant pleure au moment de la séparation c’est habituellement pour quelques minutes.</a:t>
            </a:r>
            <a:endParaRPr lang="fr-FR" b="1" dirty="0"/>
          </a:p>
        </p:txBody>
      </p:sp>
    </p:spTree>
    <p:extLst>
      <p:ext uri="{BB962C8B-B14F-4D97-AF65-F5344CB8AC3E}">
        <p14:creationId xmlns:p14="http://schemas.microsoft.com/office/powerpoint/2010/main" val="21270510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1446" y="1958781"/>
            <a:ext cx="10672354" cy="400110"/>
          </a:xfrm>
          <a:prstGeom prst="rect">
            <a:avLst/>
          </a:prstGeom>
          <a:noFill/>
        </p:spPr>
        <p:txBody>
          <a:bodyPr wrap="square" rtlCol="0">
            <a:spAutoFit/>
          </a:bodyPr>
          <a:lstStyle/>
          <a:p>
            <a:r>
              <a:rPr lang="fr-FR" sz="2000" b="1" dirty="0" smtClean="0"/>
              <a:t>Grandir </a:t>
            </a:r>
            <a:r>
              <a:rPr lang="fr-FR" sz="2000" dirty="0" smtClean="0"/>
              <a:t>c’est se séparer de ses parents, c’est tolérer l’absence de ceux en qui on puise sa confiance.</a:t>
            </a:r>
            <a:endParaRPr lang="fr-FR" sz="2000" dirty="0"/>
          </a:p>
        </p:txBody>
      </p:sp>
      <p:sp>
        <p:nvSpPr>
          <p:cNvPr id="5" name="ZoneTexte 4"/>
          <p:cNvSpPr txBox="1"/>
          <p:nvPr/>
        </p:nvSpPr>
        <p:spPr>
          <a:xfrm>
            <a:off x="1629463" y="2925203"/>
            <a:ext cx="9724337" cy="707886"/>
          </a:xfrm>
          <a:prstGeom prst="rect">
            <a:avLst/>
          </a:prstGeom>
          <a:noFill/>
        </p:spPr>
        <p:txBody>
          <a:bodyPr wrap="square" rtlCol="0">
            <a:spAutoFit/>
          </a:bodyPr>
          <a:lstStyle/>
          <a:p>
            <a:r>
              <a:rPr lang="fr-FR" sz="2000" dirty="0" smtClean="0"/>
              <a:t>L’école, pour un jeune enfant, est </a:t>
            </a:r>
            <a:r>
              <a:rPr lang="fr-FR" sz="2000" b="1" dirty="0" smtClean="0"/>
              <a:t>une expérience excitante </a:t>
            </a:r>
            <a:r>
              <a:rPr lang="fr-FR" sz="2000" dirty="0" smtClean="0"/>
              <a:t>mais très difficile qui occasionne de grands </a:t>
            </a:r>
            <a:r>
              <a:rPr lang="fr-FR" sz="2000" b="1" dirty="0" smtClean="0"/>
              <a:t>changements</a:t>
            </a:r>
            <a:r>
              <a:rPr lang="fr-FR" sz="2000" dirty="0" smtClean="0"/>
              <a:t> dans sa vie.</a:t>
            </a:r>
            <a:endParaRPr lang="fr-FR" sz="2000" dirty="0"/>
          </a:p>
        </p:txBody>
      </p:sp>
      <p:sp>
        <p:nvSpPr>
          <p:cNvPr id="6" name="ZoneTexte 5"/>
          <p:cNvSpPr txBox="1"/>
          <p:nvPr/>
        </p:nvSpPr>
        <p:spPr>
          <a:xfrm>
            <a:off x="2808712" y="4199401"/>
            <a:ext cx="8545087" cy="1938992"/>
          </a:xfrm>
          <a:prstGeom prst="rect">
            <a:avLst/>
          </a:prstGeom>
          <a:noFill/>
        </p:spPr>
        <p:txBody>
          <a:bodyPr wrap="square" rtlCol="0">
            <a:spAutoFit/>
          </a:bodyPr>
          <a:lstStyle/>
          <a:p>
            <a:r>
              <a:rPr lang="fr-FR" sz="2000" dirty="0" smtClean="0"/>
              <a:t>Ce changement est fort en émotions. </a:t>
            </a:r>
          </a:p>
          <a:p>
            <a:r>
              <a:rPr lang="fr-FR" sz="2000" dirty="0"/>
              <a:t>	</a:t>
            </a:r>
            <a:r>
              <a:rPr lang="fr-FR" sz="2000" u="sng" dirty="0" smtClean="0"/>
              <a:t>Laisser du temps </a:t>
            </a:r>
            <a:r>
              <a:rPr lang="fr-FR" sz="2000" dirty="0" smtClean="0"/>
              <a:t>à l’enfant pour faire cet ajustement dans sa vie dès la 	rentrée ou quelques jours ou semaines plus tard. </a:t>
            </a:r>
          </a:p>
          <a:p>
            <a:endParaRPr lang="fr-FR" sz="2000" dirty="0" smtClean="0"/>
          </a:p>
          <a:p>
            <a:r>
              <a:rPr lang="fr-FR" sz="2000" dirty="0"/>
              <a:t>	</a:t>
            </a:r>
            <a:r>
              <a:rPr lang="fr-FR" sz="2000" dirty="0" smtClean="0"/>
              <a:t>C’est une phase normale durant la croissance de l’enfant </a:t>
            </a:r>
            <a:r>
              <a:rPr lang="fr-FR" sz="2000" b="1" dirty="0" smtClean="0"/>
              <a:t>d’apprendre à 	accepter les changements et de séparer de la maison.</a:t>
            </a:r>
            <a:endParaRPr lang="fr-FR" sz="2000" b="1" dirty="0"/>
          </a:p>
        </p:txBody>
      </p:sp>
      <p:sp>
        <p:nvSpPr>
          <p:cNvPr id="8" name="Titre 7"/>
          <p:cNvSpPr>
            <a:spLocks noGrp="1"/>
          </p:cNvSpPr>
          <p:nvPr>
            <p:ph type="title"/>
          </p:nvPr>
        </p:nvSpPr>
        <p:spPr>
          <a:xfrm>
            <a:off x="838200" y="-19373"/>
            <a:ext cx="10515600" cy="781373"/>
          </a:xfrm>
        </p:spPr>
        <p:style>
          <a:lnRef idx="1">
            <a:schemeClr val="accent1"/>
          </a:lnRef>
          <a:fillRef idx="2">
            <a:schemeClr val="accent1"/>
          </a:fillRef>
          <a:effectRef idx="1">
            <a:schemeClr val="accent1"/>
          </a:effectRef>
          <a:fontRef idx="minor">
            <a:schemeClr val="dk1"/>
          </a:fontRef>
        </p:style>
        <p:txBody>
          <a:bodyPr>
            <a:normAutofit/>
          </a:bodyPr>
          <a:lstStyle/>
          <a:p>
            <a:r>
              <a:rPr lang="fr-FR" sz="3600" dirty="0" smtClean="0">
                <a:solidFill>
                  <a:srgbClr val="7030A0"/>
                </a:solidFill>
              </a:rPr>
              <a:t>Pourquoi aller à l’école?</a:t>
            </a:r>
            <a:endParaRPr lang="fr-FR" sz="3600" dirty="0">
              <a:solidFill>
                <a:srgbClr val="7030A0"/>
              </a:solidFill>
            </a:endParaRPr>
          </a:p>
        </p:txBody>
      </p:sp>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l="6256" r="9263"/>
          <a:stretch/>
        </p:blipFill>
        <p:spPr>
          <a:xfrm>
            <a:off x="376249" y="4599074"/>
            <a:ext cx="2432463" cy="1900361"/>
          </a:xfrm>
          <a:prstGeom prst="rect">
            <a:avLst/>
          </a:prstGeom>
        </p:spPr>
      </p:pic>
    </p:spTree>
    <p:extLst>
      <p:ext uri="{BB962C8B-B14F-4D97-AF65-F5344CB8AC3E}">
        <p14:creationId xmlns:p14="http://schemas.microsoft.com/office/powerpoint/2010/main" val="33708437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114" y="54541"/>
            <a:ext cx="10911960" cy="1006762"/>
          </a:xfrm>
        </p:spPr>
        <p:style>
          <a:lnRef idx="1">
            <a:schemeClr val="accent1"/>
          </a:lnRef>
          <a:fillRef idx="2">
            <a:schemeClr val="accent1"/>
          </a:fillRef>
          <a:effectRef idx="1">
            <a:schemeClr val="accent1"/>
          </a:effectRef>
          <a:fontRef idx="minor">
            <a:schemeClr val="dk1"/>
          </a:fontRef>
        </p:style>
        <p:txBody>
          <a:bodyPr>
            <a:noAutofit/>
          </a:bodyPr>
          <a:lstStyle/>
          <a:p>
            <a:r>
              <a:rPr lang="fr-FR" sz="2800" b="1" dirty="0">
                <a:solidFill>
                  <a:srgbClr val="7030A0"/>
                </a:solidFill>
              </a:rPr>
              <a:t>Des pistes et supports pour une éducation conjointe à la propreté</a:t>
            </a:r>
            <a:endParaRPr lang="fr-FR" sz="2800" dirty="0">
              <a:solidFill>
                <a:srgbClr val="7030A0"/>
              </a:solidFill>
            </a:endParaRPr>
          </a:p>
        </p:txBody>
      </p:sp>
      <p:pic>
        <p:nvPicPr>
          <p:cNvPr id="4" name="Espace réservé du contenu 3"/>
          <p:cNvPicPr>
            <a:picLocks noGrp="1" noChangeAspect="1"/>
          </p:cNvPicPr>
          <p:nvPr>
            <p:ph idx="1"/>
          </p:nvPr>
        </p:nvPicPr>
        <p:blipFill>
          <a:blip r:embed="rId2"/>
          <a:stretch>
            <a:fillRect/>
          </a:stretch>
        </p:blipFill>
        <p:spPr>
          <a:xfrm>
            <a:off x="1821539" y="1890306"/>
            <a:ext cx="1673842" cy="1757724"/>
          </a:xfrm>
          <a:prstGeom prst="rect">
            <a:avLst/>
          </a:prstGeom>
        </p:spPr>
      </p:pic>
      <p:sp>
        <p:nvSpPr>
          <p:cNvPr id="5" name="ZoneTexte 4"/>
          <p:cNvSpPr txBox="1"/>
          <p:nvPr/>
        </p:nvSpPr>
        <p:spPr>
          <a:xfrm>
            <a:off x="1246909" y="1510145"/>
            <a:ext cx="3657600" cy="369332"/>
          </a:xfrm>
          <a:prstGeom prst="rect">
            <a:avLst/>
          </a:prstGeom>
          <a:noFill/>
        </p:spPr>
        <p:txBody>
          <a:bodyPr wrap="square" rtlCol="0">
            <a:spAutoFit/>
          </a:bodyPr>
          <a:lstStyle/>
          <a:p>
            <a:r>
              <a:rPr lang="fr-FR" b="1" dirty="0" smtClean="0"/>
              <a:t>Des Albums et leurs vidéos </a:t>
            </a:r>
            <a:endParaRPr lang="fr-FR" b="1" dirty="0"/>
          </a:p>
        </p:txBody>
      </p:sp>
      <p:sp>
        <p:nvSpPr>
          <p:cNvPr id="6" name="Rectangle 5"/>
          <p:cNvSpPr/>
          <p:nvPr/>
        </p:nvSpPr>
        <p:spPr>
          <a:xfrm>
            <a:off x="892113" y="3574078"/>
            <a:ext cx="4874027" cy="369332"/>
          </a:xfrm>
          <a:prstGeom prst="rect">
            <a:avLst/>
          </a:prstGeom>
        </p:spPr>
        <p:txBody>
          <a:bodyPr wrap="none">
            <a:spAutoFit/>
          </a:bodyPr>
          <a:lstStyle/>
          <a:p>
            <a:r>
              <a:rPr lang="fr-FR" dirty="0">
                <a:hlinkClick r:id="rId3"/>
              </a:rPr>
              <a:t>https://www.youtube.com/watch?v=UQH9CkPIrJk</a:t>
            </a:r>
            <a:endParaRPr lang="fr-FR" dirty="0"/>
          </a:p>
        </p:txBody>
      </p:sp>
      <p:pic>
        <p:nvPicPr>
          <p:cNvPr id="7" name="Image 6"/>
          <p:cNvPicPr>
            <a:picLocks noChangeAspect="1"/>
          </p:cNvPicPr>
          <p:nvPr/>
        </p:nvPicPr>
        <p:blipFill>
          <a:blip r:embed="rId4"/>
          <a:stretch>
            <a:fillRect/>
          </a:stretch>
        </p:blipFill>
        <p:spPr>
          <a:xfrm>
            <a:off x="6593373" y="1958232"/>
            <a:ext cx="1842890" cy="1615846"/>
          </a:xfrm>
          <a:prstGeom prst="rect">
            <a:avLst/>
          </a:prstGeom>
        </p:spPr>
      </p:pic>
      <p:sp>
        <p:nvSpPr>
          <p:cNvPr id="9" name="Rectangle 8"/>
          <p:cNvSpPr/>
          <p:nvPr/>
        </p:nvSpPr>
        <p:spPr>
          <a:xfrm>
            <a:off x="6135991" y="3656614"/>
            <a:ext cx="4962449" cy="369332"/>
          </a:xfrm>
          <a:prstGeom prst="rect">
            <a:avLst/>
          </a:prstGeom>
        </p:spPr>
        <p:txBody>
          <a:bodyPr wrap="none">
            <a:spAutoFit/>
          </a:bodyPr>
          <a:lstStyle/>
          <a:p>
            <a:r>
              <a:rPr lang="fr-FR" dirty="0">
                <a:hlinkClick r:id="rId5"/>
              </a:rPr>
              <a:t>https://www.youtube.com/watch?v=juyRWwOc2n4</a:t>
            </a:r>
            <a:endParaRPr lang="fr-FR" dirty="0"/>
          </a:p>
        </p:txBody>
      </p:sp>
      <p:pic>
        <p:nvPicPr>
          <p:cNvPr id="10" name="Image 9"/>
          <p:cNvPicPr>
            <a:picLocks noChangeAspect="1"/>
          </p:cNvPicPr>
          <p:nvPr/>
        </p:nvPicPr>
        <p:blipFill>
          <a:blip r:embed="rId6"/>
          <a:stretch>
            <a:fillRect/>
          </a:stretch>
        </p:blipFill>
        <p:spPr>
          <a:xfrm>
            <a:off x="1821539" y="4068100"/>
            <a:ext cx="1704727" cy="2115437"/>
          </a:xfrm>
          <a:prstGeom prst="rect">
            <a:avLst/>
          </a:prstGeom>
        </p:spPr>
      </p:pic>
      <p:sp>
        <p:nvSpPr>
          <p:cNvPr id="11" name="Rectangle 10">
            <a:hlinkClick r:id="rId7"/>
          </p:cNvPr>
          <p:cNvSpPr/>
          <p:nvPr/>
        </p:nvSpPr>
        <p:spPr>
          <a:xfrm>
            <a:off x="980278" y="6308227"/>
            <a:ext cx="4785862" cy="369332"/>
          </a:xfrm>
          <a:prstGeom prst="rect">
            <a:avLst/>
          </a:prstGeom>
        </p:spPr>
        <p:txBody>
          <a:bodyPr wrap="none">
            <a:spAutoFit/>
          </a:bodyPr>
          <a:lstStyle/>
          <a:p>
            <a:r>
              <a:rPr lang="fr-FR" dirty="0">
                <a:hlinkClick r:id="rId7"/>
              </a:rPr>
              <a:t>https://www.youtube.com/watch?v=TpIPp_hq6cY</a:t>
            </a:r>
            <a:endParaRPr lang="fr-FR" dirty="0"/>
          </a:p>
        </p:txBody>
      </p:sp>
      <p:sp>
        <p:nvSpPr>
          <p:cNvPr id="12" name="Rectangle 11"/>
          <p:cNvSpPr/>
          <p:nvPr/>
        </p:nvSpPr>
        <p:spPr>
          <a:xfrm>
            <a:off x="6159880" y="6308227"/>
            <a:ext cx="4998420" cy="369332"/>
          </a:xfrm>
          <a:prstGeom prst="rect">
            <a:avLst/>
          </a:prstGeom>
        </p:spPr>
        <p:txBody>
          <a:bodyPr wrap="none">
            <a:spAutoFit/>
          </a:bodyPr>
          <a:lstStyle/>
          <a:p>
            <a:r>
              <a:rPr lang="fr-FR" dirty="0">
                <a:hlinkClick r:id="rId8"/>
              </a:rPr>
              <a:t>https://www.youtube.com/watch?v=UovXvv9Q62M</a:t>
            </a:r>
            <a:endParaRPr lang="fr-FR" dirty="0"/>
          </a:p>
        </p:txBody>
      </p:sp>
      <p:pic>
        <p:nvPicPr>
          <p:cNvPr id="13" name="Image 12"/>
          <p:cNvPicPr>
            <a:picLocks noChangeAspect="1"/>
          </p:cNvPicPr>
          <p:nvPr/>
        </p:nvPicPr>
        <p:blipFill>
          <a:blip r:embed="rId9"/>
          <a:stretch>
            <a:fillRect/>
          </a:stretch>
        </p:blipFill>
        <p:spPr>
          <a:xfrm>
            <a:off x="6634768" y="4299723"/>
            <a:ext cx="1801495" cy="1880760"/>
          </a:xfrm>
          <a:prstGeom prst="rect">
            <a:avLst/>
          </a:prstGeom>
        </p:spPr>
      </p:pic>
      <p:sp>
        <p:nvSpPr>
          <p:cNvPr id="14" name="ZoneTexte 13"/>
          <p:cNvSpPr txBox="1"/>
          <p:nvPr/>
        </p:nvSpPr>
        <p:spPr>
          <a:xfrm>
            <a:off x="1246909" y="1129984"/>
            <a:ext cx="10557164" cy="369332"/>
          </a:xfrm>
          <a:prstGeom prst="rect">
            <a:avLst/>
          </a:prstGeom>
          <a:noFill/>
        </p:spPr>
        <p:txBody>
          <a:bodyPr wrap="square" rtlCol="0">
            <a:spAutoFit/>
          </a:bodyPr>
          <a:lstStyle/>
          <a:p>
            <a:r>
              <a:rPr lang="fr-FR" b="1" dirty="0" smtClean="0"/>
              <a:t>Un dessin animé </a:t>
            </a:r>
            <a:r>
              <a:rPr lang="fr-FR" dirty="0" smtClean="0"/>
              <a:t>pour apprendre la propreté avec </a:t>
            </a:r>
            <a:r>
              <a:rPr lang="fr-FR" dirty="0" err="1" smtClean="0"/>
              <a:t>Titounis</a:t>
            </a:r>
            <a:r>
              <a:rPr lang="fr-FR" dirty="0" smtClean="0"/>
              <a:t> </a:t>
            </a:r>
            <a:r>
              <a:rPr lang="fr-FR" dirty="0"/>
              <a:t>: </a:t>
            </a:r>
            <a:r>
              <a:rPr lang="fr-FR" dirty="0">
                <a:hlinkClick r:id="rId10"/>
              </a:rPr>
              <a:t>https://www.youtube.com/watch?v=-_8Ni02IIbQ </a:t>
            </a:r>
            <a:endParaRPr lang="fr-FR" dirty="0"/>
          </a:p>
        </p:txBody>
      </p:sp>
    </p:spTree>
    <p:extLst>
      <p:ext uri="{BB962C8B-B14F-4D97-AF65-F5344CB8AC3E}">
        <p14:creationId xmlns:p14="http://schemas.microsoft.com/office/powerpoint/2010/main" val="2106922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006" y="617912"/>
            <a:ext cx="10178322" cy="822960"/>
          </a:xfrm>
        </p:spPr>
        <p:style>
          <a:lnRef idx="1">
            <a:schemeClr val="accent1"/>
          </a:lnRef>
          <a:fillRef idx="2">
            <a:schemeClr val="accent1"/>
          </a:fillRef>
          <a:effectRef idx="1">
            <a:schemeClr val="accent1"/>
          </a:effectRef>
          <a:fontRef idx="minor">
            <a:schemeClr val="dk1"/>
          </a:fontRef>
        </p:style>
        <p:txBody>
          <a:bodyPr>
            <a:normAutofit/>
          </a:bodyPr>
          <a:lstStyle/>
          <a:p>
            <a:pPr>
              <a:lnSpc>
                <a:spcPct val="150000"/>
              </a:lnSpc>
            </a:pPr>
            <a:r>
              <a:rPr lang="fr-FR" sz="3200" dirty="0" smtClean="0">
                <a:solidFill>
                  <a:srgbClr val="7030A0"/>
                </a:solidFill>
              </a:rPr>
              <a:t>Des supports  pour préparer </a:t>
            </a:r>
            <a:r>
              <a:rPr lang="fr-FR" sz="3200" dirty="0">
                <a:solidFill>
                  <a:srgbClr val="7030A0"/>
                </a:solidFill>
              </a:rPr>
              <a:t>la </a:t>
            </a:r>
            <a:r>
              <a:rPr lang="fr-FR" sz="3200" dirty="0" smtClean="0">
                <a:solidFill>
                  <a:srgbClr val="7030A0"/>
                </a:solidFill>
              </a:rPr>
              <a:t>rentrée :</a:t>
            </a:r>
            <a:endParaRPr lang="fr-FR" sz="3200" dirty="0">
              <a:solidFill>
                <a:srgbClr val="7030A0"/>
              </a:solidFill>
            </a:endParaRPr>
          </a:p>
        </p:txBody>
      </p:sp>
      <p:pic>
        <p:nvPicPr>
          <p:cNvPr id="4" name="Espace réservé du conten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64305" y="1802288"/>
            <a:ext cx="1222030" cy="1205404"/>
          </a:xfrm>
          <a:prstGeom prst="rect">
            <a:avLst/>
          </a:prstGeom>
        </p:spPr>
      </p:pic>
      <p:sp>
        <p:nvSpPr>
          <p:cNvPr id="5" name="Rectangle 4"/>
          <p:cNvSpPr/>
          <p:nvPr/>
        </p:nvSpPr>
        <p:spPr>
          <a:xfrm>
            <a:off x="3135189" y="2016293"/>
            <a:ext cx="3154775" cy="685059"/>
          </a:xfrm>
          <a:prstGeom prst="rect">
            <a:avLst/>
          </a:prstGeom>
        </p:spPr>
        <p:txBody>
          <a:bodyPr wrap="square">
            <a:spAutoFit/>
          </a:bodyPr>
          <a:lstStyle/>
          <a:p>
            <a:pPr>
              <a:lnSpc>
                <a:spcPct val="107000"/>
              </a:lnSpc>
              <a:spcAft>
                <a:spcPts val="800"/>
              </a:spcAft>
            </a:pPr>
            <a:r>
              <a:rPr lang="fr-F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https://www.youtube.com/watch?v=GXMfG0uwMzE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p:cNvPicPr/>
          <p:nvPr/>
        </p:nvPicPr>
        <p:blipFill>
          <a:blip r:embed="rId4" cstate="print">
            <a:extLst>
              <a:ext uri="{28A0092B-C50C-407E-A947-70E740481C1C}">
                <a14:useLocalDpi xmlns:a14="http://schemas.microsoft.com/office/drawing/2010/main" val="0"/>
              </a:ext>
            </a:extLst>
          </a:blip>
          <a:stretch>
            <a:fillRect/>
          </a:stretch>
        </p:blipFill>
        <p:spPr>
          <a:xfrm>
            <a:off x="1707630" y="3450474"/>
            <a:ext cx="1135380" cy="1143000"/>
          </a:xfrm>
          <a:prstGeom prst="rect">
            <a:avLst/>
          </a:prstGeom>
        </p:spPr>
      </p:pic>
      <p:sp>
        <p:nvSpPr>
          <p:cNvPr id="7" name="Rectangle 6"/>
          <p:cNvSpPr/>
          <p:nvPr/>
        </p:nvSpPr>
        <p:spPr>
          <a:xfrm>
            <a:off x="3135189" y="3616868"/>
            <a:ext cx="3049031" cy="646331"/>
          </a:xfrm>
          <a:prstGeom prst="rect">
            <a:avLst/>
          </a:prstGeom>
        </p:spPr>
        <p:txBody>
          <a:bodyPr wrap="square">
            <a:spAutoFit/>
          </a:bodyPr>
          <a:lstStyle/>
          <a:p>
            <a:r>
              <a:rPr lang="fr-F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https://www.dailymotion.com/video/x2dyapx</a:t>
            </a:r>
            <a:endParaRPr lang="fr-FR" dirty="0"/>
          </a:p>
        </p:txBody>
      </p:sp>
      <p:pic>
        <p:nvPicPr>
          <p:cNvPr id="8" name="Image 7"/>
          <p:cNvPicPr/>
          <p:nvPr/>
        </p:nvPicPr>
        <p:blipFill>
          <a:blip r:embed="rId6" cstate="print">
            <a:extLst>
              <a:ext uri="{28A0092B-C50C-407E-A947-70E740481C1C}">
                <a14:useLocalDpi xmlns:a14="http://schemas.microsoft.com/office/drawing/2010/main" val="0"/>
              </a:ext>
            </a:extLst>
          </a:blip>
          <a:stretch>
            <a:fillRect/>
          </a:stretch>
        </p:blipFill>
        <p:spPr>
          <a:xfrm>
            <a:off x="1752225" y="4917010"/>
            <a:ext cx="1134110" cy="1203960"/>
          </a:xfrm>
          <a:prstGeom prst="rect">
            <a:avLst/>
          </a:prstGeom>
        </p:spPr>
      </p:pic>
      <p:pic>
        <p:nvPicPr>
          <p:cNvPr id="9" name="Image 8"/>
          <p:cNvPicPr/>
          <p:nvPr/>
        </p:nvPicPr>
        <p:blipFill>
          <a:blip r:embed="rId7" cstate="print">
            <a:extLst>
              <a:ext uri="{28A0092B-C50C-407E-A947-70E740481C1C}">
                <a14:useLocalDpi xmlns:a14="http://schemas.microsoft.com/office/drawing/2010/main" val="0"/>
              </a:ext>
            </a:extLst>
          </a:blip>
          <a:stretch>
            <a:fillRect/>
          </a:stretch>
        </p:blipFill>
        <p:spPr>
          <a:xfrm>
            <a:off x="6895615" y="4951825"/>
            <a:ext cx="1227455" cy="1203960"/>
          </a:xfrm>
          <a:prstGeom prst="rect">
            <a:avLst/>
          </a:prstGeom>
        </p:spPr>
      </p:pic>
      <p:sp>
        <p:nvSpPr>
          <p:cNvPr id="10" name="Rectangle 9"/>
          <p:cNvSpPr/>
          <p:nvPr/>
        </p:nvSpPr>
        <p:spPr>
          <a:xfrm>
            <a:off x="8490742" y="4917010"/>
            <a:ext cx="3297797" cy="923330"/>
          </a:xfrm>
          <a:prstGeom prst="rect">
            <a:avLst/>
          </a:prstGeom>
        </p:spPr>
        <p:txBody>
          <a:bodyPr wrap="squar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 </a:t>
            </a:r>
            <a:r>
              <a:rPr lang="fr-F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https://www.youtube.com/watch?v=nbfzolJ0sBU</a:t>
            </a:r>
            <a:endParaRPr lang="fr-FR" dirty="0"/>
          </a:p>
        </p:txBody>
      </p:sp>
      <p:pic>
        <p:nvPicPr>
          <p:cNvPr id="11" name="Image 10"/>
          <p:cNvPicPr/>
          <p:nvPr/>
        </p:nvPicPr>
        <p:blipFill>
          <a:blip r:embed="rId9" cstate="print">
            <a:extLst>
              <a:ext uri="{28A0092B-C50C-407E-A947-70E740481C1C}">
                <a14:useLocalDpi xmlns:a14="http://schemas.microsoft.com/office/drawing/2010/main" val="0"/>
              </a:ext>
            </a:extLst>
          </a:blip>
          <a:stretch>
            <a:fillRect/>
          </a:stretch>
        </p:blipFill>
        <p:spPr>
          <a:xfrm>
            <a:off x="6811478" y="1853623"/>
            <a:ext cx="1409700" cy="1377950"/>
          </a:xfrm>
          <a:prstGeom prst="rect">
            <a:avLst/>
          </a:prstGeom>
        </p:spPr>
      </p:pic>
      <p:sp>
        <p:nvSpPr>
          <p:cNvPr id="12" name="Rectangle 11"/>
          <p:cNvSpPr/>
          <p:nvPr/>
        </p:nvSpPr>
        <p:spPr>
          <a:xfrm>
            <a:off x="8490742" y="2055021"/>
            <a:ext cx="2717586" cy="646331"/>
          </a:xfrm>
          <a:prstGeom prst="rect">
            <a:avLst/>
          </a:prstGeom>
        </p:spPr>
        <p:txBody>
          <a:bodyPr wrap="square">
            <a:spAutoFit/>
          </a:bodyPr>
          <a:lstStyle/>
          <a:p>
            <a:r>
              <a:rPr lang="fr-F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https://www.youtube.com/watch?v=-cz4g9K34Xo</a:t>
            </a:r>
            <a:endParaRPr lang="fr-FR" dirty="0"/>
          </a:p>
        </p:txBody>
      </p:sp>
      <p:pic>
        <p:nvPicPr>
          <p:cNvPr id="13" name="Image 12"/>
          <p:cNvPicPr/>
          <p:nvPr/>
        </p:nvPicPr>
        <p:blipFill>
          <a:blip r:embed="rId11">
            <a:extLst>
              <a:ext uri="{28A0092B-C50C-407E-A947-70E740481C1C}">
                <a14:useLocalDpi xmlns:a14="http://schemas.microsoft.com/office/drawing/2010/main" val="0"/>
              </a:ext>
            </a:extLst>
          </a:blip>
          <a:stretch>
            <a:fillRect/>
          </a:stretch>
        </p:blipFill>
        <p:spPr>
          <a:xfrm>
            <a:off x="6895615" y="3478289"/>
            <a:ext cx="1241425" cy="1226820"/>
          </a:xfrm>
          <a:prstGeom prst="rect">
            <a:avLst/>
          </a:prstGeom>
        </p:spPr>
      </p:pic>
      <p:sp>
        <p:nvSpPr>
          <p:cNvPr id="14" name="Rectangle 13"/>
          <p:cNvSpPr/>
          <p:nvPr/>
        </p:nvSpPr>
        <p:spPr>
          <a:xfrm>
            <a:off x="8518452" y="3560309"/>
            <a:ext cx="3036239" cy="923330"/>
          </a:xfrm>
          <a:prstGeom prst="rect">
            <a:avLst/>
          </a:prstGeom>
        </p:spPr>
        <p:txBody>
          <a:bodyPr wrap="squar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 </a:t>
            </a:r>
            <a:r>
              <a:rPr lang="fr-F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2"/>
              </a:rPr>
              <a:t>https://www.youtube.com/watch?v=PIVWgX2VwJU</a:t>
            </a:r>
            <a:endParaRPr lang="fr-FR" dirty="0"/>
          </a:p>
        </p:txBody>
      </p:sp>
    </p:spTree>
    <p:extLst>
      <p:ext uri="{BB962C8B-B14F-4D97-AF65-F5344CB8AC3E}">
        <p14:creationId xmlns:p14="http://schemas.microsoft.com/office/powerpoint/2010/main" val="1340988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720436"/>
            <a:ext cx="10178322" cy="942109"/>
          </a:xfrm>
        </p:spPr>
        <p:style>
          <a:lnRef idx="1">
            <a:schemeClr val="accent4"/>
          </a:lnRef>
          <a:fillRef idx="2">
            <a:schemeClr val="accent4"/>
          </a:fillRef>
          <a:effectRef idx="1">
            <a:schemeClr val="accent4"/>
          </a:effectRef>
          <a:fontRef idx="minor">
            <a:schemeClr val="dk1"/>
          </a:fontRef>
        </p:style>
        <p:txBody>
          <a:bodyPr>
            <a:normAutofit/>
          </a:bodyPr>
          <a:lstStyle/>
          <a:p>
            <a:pPr>
              <a:lnSpc>
                <a:spcPct val="150000"/>
              </a:lnSpc>
            </a:pPr>
            <a:r>
              <a:rPr lang="fr-FR" sz="3600" dirty="0" smtClean="0">
                <a:solidFill>
                  <a:srgbClr val="7030A0"/>
                </a:solidFill>
              </a:rPr>
              <a:t>Bienvenue à l’école maternelle </a:t>
            </a:r>
            <a:endParaRPr lang="fr-FR" sz="3600" dirty="0">
              <a:solidFill>
                <a:srgbClr val="7030A0"/>
              </a:solidFill>
            </a:endParaRPr>
          </a:p>
        </p:txBody>
      </p:sp>
      <p:sp>
        <p:nvSpPr>
          <p:cNvPr id="3" name="Espace réservé du contenu 2"/>
          <p:cNvSpPr>
            <a:spLocks noGrp="1"/>
          </p:cNvSpPr>
          <p:nvPr>
            <p:ph idx="1"/>
          </p:nvPr>
        </p:nvSpPr>
        <p:spPr>
          <a:xfrm>
            <a:off x="1251678" y="2458387"/>
            <a:ext cx="10178322" cy="4186158"/>
          </a:xfrm>
        </p:spPr>
        <p:txBody>
          <a:bodyPr/>
          <a:lstStyle/>
          <a:p>
            <a:r>
              <a:rPr lang="fr-FR" i="1" dirty="0" smtClean="0"/>
              <a:t>Photo de l’école </a:t>
            </a:r>
            <a:endParaRPr lang="fr-FR" i="1" dirty="0"/>
          </a:p>
        </p:txBody>
      </p:sp>
    </p:spTree>
    <p:extLst>
      <p:ext uri="{BB962C8B-B14F-4D97-AF65-F5344CB8AC3E}">
        <p14:creationId xmlns:p14="http://schemas.microsoft.com/office/powerpoint/2010/main" val="35735553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1589304" y="2083307"/>
            <a:ext cx="1703547" cy="1726693"/>
          </a:xfrm>
          <a:prstGeom prst="rect">
            <a:avLst/>
          </a:prstGeom>
        </p:spPr>
      </p:pic>
      <p:sp>
        <p:nvSpPr>
          <p:cNvPr id="5" name="Rectangle 4"/>
          <p:cNvSpPr/>
          <p:nvPr/>
        </p:nvSpPr>
        <p:spPr>
          <a:xfrm>
            <a:off x="3442387" y="2507672"/>
            <a:ext cx="3263213" cy="646331"/>
          </a:xfrm>
          <a:prstGeom prst="rect">
            <a:avLst/>
          </a:prstGeom>
        </p:spPr>
        <p:txBody>
          <a:bodyPr wrap="square">
            <a:spAutoFit/>
          </a:bodyPr>
          <a:lstStyle/>
          <a:p>
            <a:r>
              <a:rPr lang="fr-FR" dirty="0">
                <a:hlinkClick r:id="rId3"/>
              </a:rPr>
              <a:t>https://www.youtube.com/watch?v=FIb-spbLTOE</a:t>
            </a:r>
            <a:endParaRPr lang="fr-FR" dirty="0"/>
          </a:p>
        </p:txBody>
      </p:sp>
      <p:sp>
        <p:nvSpPr>
          <p:cNvPr id="6" name="Rectangle 5"/>
          <p:cNvSpPr/>
          <p:nvPr/>
        </p:nvSpPr>
        <p:spPr>
          <a:xfrm>
            <a:off x="3795623" y="4615933"/>
            <a:ext cx="3353322" cy="646331"/>
          </a:xfrm>
          <a:prstGeom prst="rect">
            <a:avLst/>
          </a:prstGeom>
        </p:spPr>
        <p:txBody>
          <a:bodyPr wrap="square">
            <a:spAutoFit/>
          </a:bodyPr>
          <a:lstStyle/>
          <a:p>
            <a:r>
              <a:rPr lang="fr-FR" dirty="0">
                <a:hlinkClick r:id="rId4"/>
              </a:rPr>
              <a:t>https://www.youtube.com/watch?v=RdhuMWr9VBM</a:t>
            </a:r>
            <a:endParaRPr lang="fr-FR" dirty="0"/>
          </a:p>
        </p:txBody>
      </p:sp>
      <p:pic>
        <p:nvPicPr>
          <p:cNvPr id="7" name="Image 6"/>
          <p:cNvPicPr>
            <a:picLocks noChangeAspect="1"/>
          </p:cNvPicPr>
          <p:nvPr/>
        </p:nvPicPr>
        <p:blipFill>
          <a:blip r:embed="rId5"/>
          <a:stretch>
            <a:fillRect/>
          </a:stretch>
        </p:blipFill>
        <p:spPr>
          <a:xfrm>
            <a:off x="1589304" y="4305853"/>
            <a:ext cx="1853083" cy="2138173"/>
          </a:xfrm>
          <a:prstGeom prst="rect">
            <a:avLst/>
          </a:prstGeom>
        </p:spPr>
      </p:pic>
    </p:spTree>
    <p:extLst>
      <p:ext uri="{BB962C8B-B14F-4D97-AF65-F5344CB8AC3E}">
        <p14:creationId xmlns:p14="http://schemas.microsoft.com/office/powerpoint/2010/main" val="443979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69274"/>
            <a:ext cx="10178322" cy="149213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dirty="0" smtClean="0"/>
              <a:t> </a:t>
            </a:r>
            <a:r>
              <a:rPr lang="fr-FR" sz="3600" dirty="0">
                <a:solidFill>
                  <a:srgbClr val="7030A0"/>
                </a:solidFill>
              </a:rPr>
              <a:t>deux vidéos pour découvrir les missions et l’organisation de la vie à l’école</a:t>
            </a:r>
          </a:p>
        </p:txBody>
      </p:sp>
      <p:sp>
        <p:nvSpPr>
          <p:cNvPr id="3" name="Espace réservé du contenu 2"/>
          <p:cNvSpPr>
            <a:spLocks noGrp="1"/>
          </p:cNvSpPr>
          <p:nvPr>
            <p:ph idx="1"/>
          </p:nvPr>
        </p:nvSpPr>
        <p:spPr/>
        <p:txBody>
          <a:bodyPr/>
          <a:lstStyle/>
          <a:p>
            <a:r>
              <a:rPr lang="fr-FR" dirty="0" smtClean="0"/>
              <a:t>. </a:t>
            </a:r>
            <a:r>
              <a:rPr lang="fr-FR" sz="2400" dirty="0"/>
              <a:t>Elles existent dans différentes langues : </a:t>
            </a:r>
          </a:p>
          <a:p>
            <a:pPr lvl="0"/>
            <a:r>
              <a:rPr lang="fr-FR" u="sng" dirty="0">
                <a:hlinkClick r:id="rId2"/>
              </a:rPr>
              <a:t>www.onisep.fr/Parents/L-Ecole-expliquee-aux-parents-en-video/La-mission-de-l-Ecole</a:t>
            </a:r>
            <a:endParaRPr lang="fr-FR" dirty="0"/>
          </a:p>
          <a:p>
            <a:pPr lvl="0"/>
            <a:r>
              <a:rPr lang="fr-FR" u="sng" dirty="0">
                <a:hlinkClick r:id="rId3"/>
              </a:rPr>
              <a:t>www.onisep.fr/Parents/L-Ecole-expliquee-aux-parents-en-video/L-organisation-de-la-vie-a-l-ecole</a:t>
            </a:r>
            <a:endParaRPr lang="fr-FR" dirty="0"/>
          </a:p>
          <a:p>
            <a:endParaRPr lang="fr-FR" dirty="0"/>
          </a:p>
        </p:txBody>
      </p:sp>
    </p:spTree>
    <p:extLst>
      <p:ext uri="{BB962C8B-B14F-4D97-AF65-F5344CB8AC3E}">
        <p14:creationId xmlns:p14="http://schemas.microsoft.com/office/powerpoint/2010/main" val="1123178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864524"/>
          </a:xfrm>
        </p:spPr>
        <p:style>
          <a:lnRef idx="1">
            <a:schemeClr val="accent1"/>
          </a:lnRef>
          <a:fillRef idx="2">
            <a:schemeClr val="accent1"/>
          </a:fillRef>
          <a:effectRef idx="1">
            <a:schemeClr val="accent1"/>
          </a:effectRef>
          <a:fontRef idx="minor">
            <a:schemeClr val="dk1"/>
          </a:fontRef>
        </p:style>
        <p:txBody>
          <a:bodyPr/>
          <a:lstStyle/>
          <a:p>
            <a:r>
              <a:rPr lang="fr-FR" dirty="0" smtClean="0">
                <a:solidFill>
                  <a:srgbClr val="7030A0"/>
                </a:solidFill>
              </a:rPr>
              <a:t>La mallette des parents </a:t>
            </a:r>
            <a:endParaRPr lang="fr-FR" dirty="0">
              <a:solidFill>
                <a:srgbClr val="7030A0"/>
              </a:solidFill>
            </a:endParaRPr>
          </a:p>
        </p:txBody>
      </p:sp>
      <p:sp>
        <p:nvSpPr>
          <p:cNvPr id="3" name="Espace réservé du contenu 2"/>
          <p:cNvSpPr>
            <a:spLocks noGrp="1"/>
          </p:cNvSpPr>
          <p:nvPr>
            <p:ph idx="1"/>
          </p:nvPr>
        </p:nvSpPr>
        <p:spPr/>
        <p:txBody>
          <a:bodyPr/>
          <a:lstStyle/>
          <a:p>
            <a:pPr marL="0" indent="0">
              <a:buNone/>
            </a:pPr>
            <a:endParaRPr lang="fr-FR" dirty="0" smtClean="0">
              <a:hlinkClick r:id="rId2"/>
            </a:endParaRPr>
          </a:p>
          <a:p>
            <a:endParaRPr lang="fr-FR" dirty="0">
              <a:hlinkClick r:id="rId2"/>
            </a:endParaRPr>
          </a:p>
          <a:p>
            <a:r>
              <a:rPr lang="fr-FR" dirty="0" smtClean="0">
                <a:hlinkClick r:id="rId2"/>
              </a:rPr>
              <a:t>https</a:t>
            </a:r>
            <a:r>
              <a:rPr lang="fr-FR" dirty="0">
                <a:hlinkClick r:id="rId2"/>
              </a:rPr>
              <a:t>://</a:t>
            </a:r>
            <a:r>
              <a:rPr lang="fr-FR" dirty="0" smtClean="0">
                <a:hlinkClick r:id="rId2"/>
              </a:rPr>
              <a:t>mallettedesparents.education.gouv.fr/parents/ID231/les-temps-forts-de-l-annee-scolaire-a-l-ecole-maternelle</a:t>
            </a:r>
            <a:endParaRPr lang="fr-FR" dirty="0" smtClean="0"/>
          </a:p>
          <a:p>
            <a:endParaRPr lang="fr-FR" dirty="0"/>
          </a:p>
        </p:txBody>
      </p:sp>
    </p:spTree>
    <p:extLst>
      <p:ext uri="{BB962C8B-B14F-4D97-AF65-F5344CB8AC3E}">
        <p14:creationId xmlns:p14="http://schemas.microsoft.com/office/powerpoint/2010/main" val="3390717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7" y="382385"/>
            <a:ext cx="10261449" cy="1487979"/>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sz="3600" b="1" dirty="0">
                <a:solidFill>
                  <a:srgbClr val="7030A0"/>
                </a:solidFill>
              </a:rPr>
              <a:t>Préparation de la 1ère rentrée des classes - Un extrait de l’émission "La Maison des maternelles" </a:t>
            </a:r>
            <a:r>
              <a:rPr lang="fr-FR" b="1" dirty="0"/>
              <a:t>:</a:t>
            </a:r>
            <a:endParaRPr lang="fr-FR" dirty="0"/>
          </a:p>
        </p:txBody>
      </p:sp>
      <p:sp>
        <p:nvSpPr>
          <p:cNvPr id="3" name="Espace réservé du contenu 2"/>
          <p:cNvSpPr>
            <a:spLocks noGrp="1"/>
          </p:cNvSpPr>
          <p:nvPr>
            <p:ph idx="1"/>
          </p:nvPr>
        </p:nvSpPr>
        <p:spPr/>
        <p:txBody>
          <a:bodyPr>
            <a:normAutofit fontScale="92500" lnSpcReduction="20000"/>
          </a:bodyPr>
          <a:lstStyle/>
          <a:p>
            <a:r>
              <a:rPr lang="fr-FR" u="sng" dirty="0" smtClean="0">
                <a:hlinkClick r:id="rId2"/>
              </a:rPr>
              <a:t>http://www.viewpure.com/VAwQCCX5UQE?start=0&amp;end=0</a:t>
            </a:r>
            <a:endParaRPr lang="fr-FR" dirty="0" smtClean="0"/>
          </a:p>
          <a:p>
            <a:r>
              <a:rPr lang="fr-FR" dirty="0" smtClean="0"/>
              <a:t>La </a:t>
            </a:r>
            <a:r>
              <a:rPr lang="fr-FR" dirty="0"/>
              <a:t>vidéo dure 21 minutes. Le découpage vous permettra de vous repérer selon vos attentes - - Début : l’instruction obligatoire à 3 ans</a:t>
            </a:r>
          </a:p>
          <a:p>
            <a:r>
              <a:rPr lang="fr-FR" dirty="0"/>
              <a:t>- 2’11 : la ½ journée d’école en début d’année </a:t>
            </a:r>
          </a:p>
          <a:p>
            <a:r>
              <a:rPr lang="fr-FR" dirty="0"/>
              <a:t>- 3’36 : témoignage autour de l’annonce à son enfant de l’entrée à l’école </a:t>
            </a:r>
          </a:p>
          <a:p>
            <a:r>
              <a:rPr lang="fr-FR" dirty="0"/>
              <a:t>- 4’45 : la propreté et la sieste </a:t>
            </a:r>
          </a:p>
          <a:p>
            <a:r>
              <a:rPr lang="fr-FR" dirty="0"/>
              <a:t>- 6’22 : le doudou et de la tétine</a:t>
            </a:r>
          </a:p>
          <a:p>
            <a:r>
              <a:rPr lang="fr-FR" dirty="0"/>
              <a:t>- 7’02 : l’enfant qui fait le « clown » à la maison à la sieste et au repas  </a:t>
            </a:r>
          </a:p>
          <a:p>
            <a:r>
              <a:rPr lang="fr-FR" dirty="0"/>
              <a:t>- 9’00 : reportage sur la première visite de l’école </a:t>
            </a:r>
          </a:p>
          <a:p>
            <a:r>
              <a:rPr lang="fr-FR" dirty="0"/>
              <a:t>- 14’25 : la séparation - 15’23 : les relations sociales </a:t>
            </a:r>
          </a:p>
          <a:p>
            <a:r>
              <a:rPr lang="fr-FR" dirty="0"/>
              <a:t>- 17’10 : le premier jour de maternelle </a:t>
            </a:r>
          </a:p>
          <a:p>
            <a:r>
              <a:rPr lang="fr-FR" dirty="0"/>
              <a:t>- 20’10 : refus d’un enfant d’aller à l’école</a:t>
            </a:r>
          </a:p>
          <a:p>
            <a:endParaRPr lang="fr-FR" dirty="0"/>
          </a:p>
        </p:txBody>
      </p:sp>
    </p:spTree>
    <p:extLst>
      <p:ext uri="{BB962C8B-B14F-4D97-AF65-F5344CB8AC3E}">
        <p14:creationId xmlns:p14="http://schemas.microsoft.com/office/powerpoint/2010/main" val="2881140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1030779"/>
          </a:xfrm>
        </p:spPr>
        <p:style>
          <a:lnRef idx="1">
            <a:schemeClr val="accent1"/>
          </a:lnRef>
          <a:fillRef idx="2">
            <a:schemeClr val="accent1"/>
          </a:fillRef>
          <a:effectRef idx="1">
            <a:schemeClr val="accent1"/>
          </a:effectRef>
          <a:fontRef idx="minor">
            <a:schemeClr val="dk1"/>
          </a:fontRef>
        </p:style>
        <p:txBody>
          <a:bodyPr>
            <a:normAutofit/>
          </a:bodyPr>
          <a:lstStyle/>
          <a:p>
            <a:pPr>
              <a:lnSpc>
                <a:spcPct val="150000"/>
              </a:lnSpc>
            </a:pPr>
            <a:r>
              <a:rPr lang="fr-FR" sz="3600" dirty="0" smtClean="0">
                <a:solidFill>
                  <a:srgbClr val="7030A0"/>
                </a:solidFill>
              </a:rPr>
              <a:t>Conseils d’un psychologue</a:t>
            </a:r>
            <a:endParaRPr lang="fr-FR" sz="3600" dirty="0">
              <a:solidFill>
                <a:srgbClr val="7030A0"/>
              </a:solidFill>
            </a:endParaRPr>
          </a:p>
        </p:txBody>
      </p:sp>
      <p:sp>
        <p:nvSpPr>
          <p:cNvPr id="3" name="Espace réservé du contenu 2"/>
          <p:cNvSpPr>
            <a:spLocks noGrp="1"/>
          </p:cNvSpPr>
          <p:nvPr>
            <p:ph idx="1"/>
          </p:nvPr>
        </p:nvSpPr>
        <p:spPr/>
        <p:txBody>
          <a:bodyPr/>
          <a:lstStyle/>
          <a:p>
            <a:pPr lvl="0"/>
            <a:r>
              <a:rPr lang="fr-FR" sz="2400" dirty="0"/>
              <a:t>La première rentrée est un grand moment pour l’enfant et ses parents. Elle est source de beaucoup d’émotions et chacun réagit à sa manière.  </a:t>
            </a:r>
          </a:p>
          <a:p>
            <a:pPr lvl="1"/>
            <a:r>
              <a:rPr lang="fr-FR" sz="2400" dirty="0"/>
              <a:t>Les conseils d’une psychologue : </a:t>
            </a:r>
          </a:p>
          <a:p>
            <a:r>
              <a:rPr lang="fr-FR" sz="2400" u="sng" dirty="0">
                <a:hlinkClick r:id="rId2"/>
              </a:rPr>
              <a:t>https://www.lamaisondesmaternelles.fr/article/premiere-rentree-les-conseils-d-une-psychologue </a:t>
            </a:r>
            <a:r>
              <a:rPr lang="fr-FR" dirty="0">
                <a:hlinkClick r:id="rId2"/>
              </a:rPr>
              <a:t> </a:t>
            </a:r>
            <a:endParaRPr lang="fr-FR" sz="1800" u="sng" dirty="0">
              <a:hlinkClick r:id="rId2"/>
            </a:endParaRPr>
          </a:p>
          <a:p>
            <a:endParaRPr lang="fr-FR" dirty="0"/>
          </a:p>
        </p:txBody>
      </p:sp>
    </p:spTree>
    <p:extLst>
      <p:ext uri="{BB962C8B-B14F-4D97-AF65-F5344CB8AC3E}">
        <p14:creationId xmlns:p14="http://schemas.microsoft.com/office/powerpoint/2010/main" val="198370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texte 4"/>
          <p:cNvSpPr>
            <a:spLocks noGrp="1"/>
          </p:cNvSpPr>
          <p:nvPr>
            <p:ph type="body" idx="1"/>
          </p:nvPr>
        </p:nvSpPr>
        <p:spPr/>
        <p:txBody>
          <a:bodyPr/>
          <a:lstStyle/>
          <a:p>
            <a:r>
              <a:rPr lang="fr-FR" dirty="0" smtClean="0"/>
              <a:t>L’Education nationale </a:t>
            </a:r>
            <a:endParaRPr lang="fr-FR" dirty="0"/>
          </a:p>
        </p:txBody>
      </p:sp>
      <p:sp>
        <p:nvSpPr>
          <p:cNvPr id="6" name="Espace réservé du contenu 5"/>
          <p:cNvSpPr>
            <a:spLocks noGrp="1"/>
          </p:cNvSpPr>
          <p:nvPr>
            <p:ph sz="half" idx="2"/>
          </p:nvPr>
        </p:nvSpPr>
        <p:spPr/>
        <p:txBody>
          <a:bodyPr/>
          <a:lstStyle/>
          <a:p>
            <a:r>
              <a:rPr lang="fr-FR" dirty="0" smtClean="0"/>
              <a:t>Les programmes</a:t>
            </a:r>
          </a:p>
          <a:p>
            <a:r>
              <a:rPr lang="fr-FR" dirty="0" smtClean="0"/>
              <a:t>Le personnel enseignant</a:t>
            </a:r>
          </a:p>
          <a:p>
            <a:r>
              <a:rPr lang="fr-FR" dirty="0" smtClean="0"/>
              <a:t>Les AESH</a:t>
            </a:r>
          </a:p>
          <a:p>
            <a:pPr>
              <a:buFont typeface="Wingdings" panose="05000000000000000000" pitchFamily="2" charset="2"/>
              <a:buChar char="Ø"/>
            </a:pPr>
            <a:r>
              <a:rPr lang="fr-FR" dirty="0" smtClean="0"/>
              <a:t>Le temps scolaire </a:t>
            </a:r>
            <a:endParaRPr lang="fr-FR" dirty="0"/>
          </a:p>
        </p:txBody>
      </p:sp>
      <p:sp>
        <p:nvSpPr>
          <p:cNvPr id="7" name="Espace réservé du texte 6"/>
          <p:cNvSpPr>
            <a:spLocks noGrp="1"/>
          </p:cNvSpPr>
          <p:nvPr>
            <p:ph type="body" sz="quarter" idx="3"/>
          </p:nvPr>
        </p:nvSpPr>
        <p:spPr/>
        <p:txBody>
          <a:bodyPr/>
          <a:lstStyle/>
          <a:p>
            <a:r>
              <a:rPr lang="fr-FR" dirty="0" smtClean="0"/>
              <a:t>La municipalité</a:t>
            </a:r>
            <a:endParaRPr lang="fr-FR" dirty="0"/>
          </a:p>
        </p:txBody>
      </p:sp>
      <p:sp>
        <p:nvSpPr>
          <p:cNvPr id="8" name="Espace réservé du contenu 7"/>
          <p:cNvSpPr>
            <a:spLocks noGrp="1"/>
          </p:cNvSpPr>
          <p:nvPr>
            <p:ph sz="quarter" idx="4"/>
          </p:nvPr>
        </p:nvSpPr>
        <p:spPr/>
        <p:txBody>
          <a:bodyPr/>
          <a:lstStyle/>
          <a:p>
            <a:r>
              <a:rPr lang="fr-FR" dirty="0" smtClean="0"/>
              <a:t>Les locaux</a:t>
            </a:r>
          </a:p>
          <a:p>
            <a:r>
              <a:rPr lang="fr-FR" dirty="0" smtClean="0"/>
              <a:t>Les ATSEM, les animateurs, les agents d’entretien </a:t>
            </a:r>
          </a:p>
          <a:p>
            <a:pPr>
              <a:buFont typeface="Wingdings" panose="05000000000000000000" pitchFamily="2" charset="2"/>
              <a:buChar char="Ø"/>
            </a:pPr>
            <a:r>
              <a:rPr lang="fr-FR" dirty="0" smtClean="0"/>
              <a:t>Le temps scolaire et/ou le hors temps scolaire</a:t>
            </a:r>
          </a:p>
          <a:p>
            <a:endParaRPr lang="fr-FR" dirty="0"/>
          </a:p>
        </p:txBody>
      </p:sp>
    </p:spTree>
    <p:extLst>
      <p:ext uri="{BB962C8B-B14F-4D97-AF65-F5344CB8AC3E}">
        <p14:creationId xmlns:p14="http://schemas.microsoft.com/office/powerpoint/2010/main" val="2290716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678" y="382385"/>
            <a:ext cx="10178322" cy="831818"/>
          </a:xfrm>
        </p:spPr>
        <p:style>
          <a:lnRef idx="1">
            <a:schemeClr val="accent1"/>
          </a:lnRef>
          <a:fillRef idx="2">
            <a:schemeClr val="accent1"/>
          </a:fillRef>
          <a:effectRef idx="1">
            <a:schemeClr val="accent1"/>
          </a:effectRef>
          <a:fontRef idx="minor">
            <a:schemeClr val="dk1"/>
          </a:fontRef>
        </p:style>
        <p:txBody>
          <a:bodyPr>
            <a:normAutofit fontScale="90000"/>
          </a:bodyPr>
          <a:lstStyle/>
          <a:p>
            <a:pPr>
              <a:lnSpc>
                <a:spcPct val="150000"/>
              </a:lnSpc>
            </a:pPr>
            <a:r>
              <a:rPr lang="fr-FR" sz="3600" dirty="0" smtClean="0">
                <a:solidFill>
                  <a:srgbClr val="7030A0"/>
                </a:solidFill>
              </a:rPr>
              <a:t>La structure de l’école </a:t>
            </a:r>
            <a:endParaRPr lang="fr-FR" sz="3600" dirty="0">
              <a:solidFill>
                <a:srgbClr val="7030A0"/>
              </a:solidFill>
            </a:endParaRPr>
          </a:p>
        </p:txBody>
      </p:sp>
      <p:sp>
        <p:nvSpPr>
          <p:cNvPr id="7" name="Espace réservé du contenu 6"/>
          <p:cNvSpPr>
            <a:spLocks noGrp="1"/>
          </p:cNvSpPr>
          <p:nvPr>
            <p:ph idx="1"/>
          </p:nvPr>
        </p:nvSpPr>
        <p:spPr>
          <a:xfrm>
            <a:off x="1140842" y="1468583"/>
            <a:ext cx="10178322" cy="4932217"/>
          </a:xfrm>
        </p:spPr>
        <p:txBody>
          <a:bodyPr>
            <a:normAutofit/>
          </a:bodyPr>
          <a:lstStyle/>
          <a:p>
            <a:pPr marL="0" indent="0">
              <a:buNone/>
            </a:pPr>
            <a:r>
              <a:rPr lang="fr-FR" b="1" dirty="0"/>
              <a:t>X classes </a:t>
            </a:r>
            <a:r>
              <a:rPr lang="fr-FR" dirty="0"/>
              <a:t>:</a:t>
            </a:r>
          </a:p>
          <a:p>
            <a:r>
              <a:rPr lang="fr-FR" dirty="0"/>
              <a:t>1 dispositif </a:t>
            </a:r>
            <a:r>
              <a:rPr lang="fr-FR" sz="2400" dirty="0"/>
              <a:t>d’accueil et de scolarisation d’enfants de    Moins de Trois Ans</a:t>
            </a:r>
          </a:p>
          <a:p>
            <a:r>
              <a:rPr lang="fr-FR" dirty="0"/>
              <a:t>--- PS petite section</a:t>
            </a:r>
          </a:p>
          <a:p>
            <a:r>
              <a:rPr lang="fr-FR" dirty="0"/>
              <a:t>--- PS-MS petite section-moyenne section</a:t>
            </a:r>
          </a:p>
          <a:p>
            <a:r>
              <a:rPr lang="fr-FR" dirty="0"/>
              <a:t>--- MS moyenne section</a:t>
            </a:r>
          </a:p>
          <a:p>
            <a:r>
              <a:rPr lang="fr-FR" dirty="0"/>
              <a:t>--- MS-GS moyenne section-grande section</a:t>
            </a:r>
          </a:p>
          <a:p>
            <a:r>
              <a:rPr lang="fr-FR" dirty="0"/>
              <a:t>--- GS grande section</a:t>
            </a:r>
          </a:p>
          <a:p>
            <a:endParaRPr lang="fr-FR" dirty="0"/>
          </a:p>
          <a:p>
            <a:pPr marL="0" indent="0">
              <a:buNone/>
            </a:pPr>
            <a:r>
              <a:rPr lang="fr-FR" dirty="0"/>
              <a:t>Ou --- classes multi-niveaux PS-MS-GS</a:t>
            </a:r>
          </a:p>
          <a:p>
            <a:endParaRPr lang="fr-FR" dirty="0"/>
          </a:p>
          <a:p>
            <a:pPr marL="0" indent="0">
              <a:buNone/>
            </a:pPr>
            <a:endParaRPr lang="fr-FR" dirty="0"/>
          </a:p>
        </p:txBody>
      </p:sp>
      <p:sp>
        <p:nvSpPr>
          <p:cNvPr id="8" name="ZoneTexte 7"/>
          <p:cNvSpPr txBox="1"/>
          <p:nvPr/>
        </p:nvSpPr>
        <p:spPr>
          <a:xfrm>
            <a:off x="7426036" y="3061855"/>
            <a:ext cx="4003964"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i="1" dirty="0" smtClean="0"/>
              <a:t>Photo de l’école</a:t>
            </a:r>
          </a:p>
          <a:p>
            <a:endParaRPr lang="fr-FR" i="1" dirty="0"/>
          </a:p>
          <a:p>
            <a:endParaRPr lang="fr-FR" i="1" dirty="0" smtClean="0"/>
          </a:p>
          <a:p>
            <a:endParaRPr lang="fr-FR" i="1" dirty="0"/>
          </a:p>
          <a:p>
            <a:endParaRPr lang="fr-FR" i="1" dirty="0" smtClean="0"/>
          </a:p>
          <a:p>
            <a:endParaRPr lang="fr-FR" i="1" dirty="0"/>
          </a:p>
        </p:txBody>
      </p:sp>
    </p:spTree>
    <p:extLst>
      <p:ext uri="{BB962C8B-B14F-4D97-AF65-F5344CB8AC3E}">
        <p14:creationId xmlns:p14="http://schemas.microsoft.com/office/powerpoint/2010/main" val="3923680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pPr>
              <a:lnSpc>
                <a:spcPct val="100000"/>
              </a:lnSpc>
            </a:pPr>
            <a:r>
              <a:rPr lang="fr-FR" sz="3600" dirty="0" smtClean="0">
                <a:solidFill>
                  <a:srgbClr val="7030A0"/>
                </a:solidFill>
              </a:rPr>
              <a:t>L’équipe de l’école</a:t>
            </a:r>
            <a:endParaRPr lang="fr-FR" sz="3600" dirty="0">
              <a:solidFill>
                <a:srgbClr val="7030A0"/>
              </a:solidFill>
            </a:endParaRPr>
          </a:p>
        </p:txBody>
      </p:sp>
      <p:sp>
        <p:nvSpPr>
          <p:cNvPr id="4" name="Espace réservé du contenu 3"/>
          <p:cNvSpPr>
            <a:spLocks noGrp="1"/>
          </p:cNvSpPr>
          <p:nvPr>
            <p:ph idx="1"/>
          </p:nvPr>
        </p:nvSpPr>
        <p:spPr>
          <a:xfrm>
            <a:off x="1251678" y="1343891"/>
            <a:ext cx="10178322" cy="4535701"/>
          </a:xfrm>
        </p:spPr>
        <p:txBody>
          <a:bodyPr>
            <a:normAutofit/>
          </a:bodyPr>
          <a:lstStyle/>
          <a:p>
            <a:pPr marL="0" indent="0">
              <a:buNone/>
            </a:pPr>
            <a:r>
              <a:rPr lang="fr-FR" sz="2400" b="1" dirty="0"/>
              <a:t>L</a:t>
            </a:r>
            <a:r>
              <a:rPr lang="fr-FR" sz="2400" b="1" dirty="0" smtClean="0"/>
              <a:t>es professionnels autour de votre enfant </a:t>
            </a:r>
          </a:p>
          <a:p>
            <a:endParaRPr lang="fr-FR" sz="2400" b="1" dirty="0"/>
          </a:p>
        </p:txBody>
      </p:sp>
      <p:graphicFrame>
        <p:nvGraphicFramePr>
          <p:cNvPr id="5" name="Tableau 4"/>
          <p:cNvGraphicFramePr>
            <a:graphicFrameLocks noGrp="1"/>
          </p:cNvGraphicFramePr>
          <p:nvPr>
            <p:extLst>
              <p:ext uri="{D42A27DB-BD31-4B8C-83A1-F6EECF244321}">
                <p14:modId xmlns:p14="http://schemas.microsoft.com/office/powerpoint/2010/main" val="778636249"/>
              </p:ext>
            </p:extLst>
          </p:nvPr>
        </p:nvGraphicFramePr>
        <p:xfrm>
          <a:off x="1641270" y="2037979"/>
          <a:ext cx="9399138" cy="4447405"/>
        </p:xfrm>
        <a:graphic>
          <a:graphicData uri="http://schemas.openxmlformats.org/drawingml/2006/table">
            <a:tbl>
              <a:tblPr firstRow="1" bandRow="1">
                <a:tableStyleId>{5C22544A-7EE6-4342-B048-85BDC9FD1C3A}</a:tableStyleId>
              </a:tblPr>
              <a:tblGrid>
                <a:gridCol w="4699569">
                  <a:extLst>
                    <a:ext uri="{9D8B030D-6E8A-4147-A177-3AD203B41FA5}">
                      <a16:colId xmlns:a16="http://schemas.microsoft.com/office/drawing/2014/main" val="632822567"/>
                    </a:ext>
                  </a:extLst>
                </a:gridCol>
                <a:gridCol w="4699569">
                  <a:extLst>
                    <a:ext uri="{9D8B030D-6E8A-4147-A177-3AD203B41FA5}">
                      <a16:colId xmlns:a16="http://schemas.microsoft.com/office/drawing/2014/main" val="3847770116"/>
                    </a:ext>
                  </a:extLst>
                </a:gridCol>
              </a:tblGrid>
              <a:tr h="1073800">
                <a:tc>
                  <a:txBody>
                    <a:bodyPr/>
                    <a:lstStyle/>
                    <a:p>
                      <a:r>
                        <a:rPr lang="fr-FR" b="0" dirty="0" smtClean="0">
                          <a:solidFill>
                            <a:schemeClr val="tx1"/>
                          </a:solidFill>
                        </a:rPr>
                        <a:t>Directrice/directeur</a:t>
                      </a:r>
                      <a:endParaRPr lang="fr-FR" b="0" dirty="0">
                        <a:solidFill>
                          <a:schemeClr val="tx1"/>
                        </a:solidFill>
                      </a:endParaRPr>
                    </a:p>
                  </a:txBody>
                  <a:tcPr>
                    <a:solidFill>
                      <a:schemeClr val="accent1">
                        <a:lumMod val="60000"/>
                        <a:lumOff val="40000"/>
                      </a:schemeClr>
                    </a:solidFill>
                  </a:tcPr>
                </a:tc>
                <a:tc>
                  <a:txBody>
                    <a:bodyPr/>
                    <a:lstStyle/>
                    <a:p>
                      <a:r>
                        <a:rPr lang="fr-FR" b="0" dirty="0" smtClean="0">
                          <a:solidFill>
                            <a:schemeClr val="tx1"/>
                          </a:solidFill>
                        </a:rPr>
                        <a:t>Enseignant(e)s</a:t>
                      </a:r>
                      <a:endParaRPr lang="fr-FR" b="0"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val="679293213"/>
                  </a:ext>
                </a:extLst>
              </a:tr>
              <a:tr h="1073800">
                <a:tc>
                  <a:txBody>
                    <a:bodyPr/>
                    <a:lstStyle/>
                    <a:p>
                      <a:r>
                        <a:rPr lang="fr-FR" dirty="0" err="1" smtClean="0">
                          <a:solidFill>
                            <a:schemeClr val="tx1"/>
                          </a:solidFill>
                        </a:rPr>
                        <a:t>Atsem</a:t>
                      </a:r>
                      <a:endParaRPr lang="fr-FR" dirty="0">
                        <a:solidFill>
                          <a:schemeClr val="tx1"/>
                        </a:solidFill>
                      </a:endParaRPr>
                    </a:p>
                  </a:txBody>
                  <a:tcPr>
                    <a:solidFill>
                      <a:schemeClr val="accent1">
                        <a:lumMod val="60000"/>
                        <a:lumOff val="40000"/>
                      </a:schemeClr>
                    </a:solidFill>
                  </a:tcPr>
                </a:tc>
                <a:tc>
                  <a:txBody>
                    <a:bodyPr/>
                    <a:lstStyle/>
                    <a:p>
                      <a:r>
                        <a:rPr lang="fr-FR" dirty="0" smtClean="0">
                          <a:solidFill>
                            <a:schemeClr val="tx1"/>
                          </a:solidFill>
                        </a:rPr>
                        <a:t>AESH</a:t>
                      </a:r>
                      <a:endParaRPr lang="fr-FR"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val="2536833330"/>
                  </a:ext>
                </a:extLst>
              </a:tr>
              <a:tr h="1226005">
                <a:tc>
                  <a:txBody>
                    <a:bodyPr/>
                    <a:lstStyle/>
                    <a:p>
                      <a:r>
                        <a:rPr lang="fr-FR" dirty="0" smtClean="0">
                          <a:solidFill>
                            <a:schemeClr val="tx1"/>
                          </a:solidFill>
                        </a:rPr>
                        <a:t>Personne</a:t>
                      </a:r>
                      <a:r>
                        <a:rPr lang="fr-FR" baseline="0" dirty="0" smtClean="0">
                          <a:solidFill>
                            <a:schemeClr val="tx1"/>
                          </a:solidFill>
                        </a:rPr>
                        <a:t> périscolaire/garderie</a:t>
                      </a:r>
                      <a:endParaRPr lang="fr-FR" dirty="0">
                        <a:solidFill>
                          <a:schemeClr val="tx1"/>
                        </a:solidFill>
                      </a:endParaRPr>
                    </a:p>
                  </a:txBody>
                  <a:tcPr>
                    <a:solidFill>
                      <a:schemeClr val="accent1">
                        <a:lumMod val="60000"/>
                        <a:lumOff val="40000"/>
                      </a:schemeClr>
                    </a:solidFill>
                  </a:tcPr>
                </a:tc>
                <a:tc>
                  <a:txBody>
                    <a:bodyPr/>
                    <a:lstStyle/>
                    <a:p>
                      <a:r>
                        <a:rPr lang="fr-FR" dirty="0" smtClean="0">
                          <a:solidFill>
                            <a:schemeClr val="tx1"/>
                          </a:solidFill>
                        </a:rPr>
                        <a:t>L’équipe</a:t>
                      </a:r>
                      <a:r>
                        <a:rPr lang="fr-FR" baseline="0" dirty="0" smtClean="0">
                          <a:solidFill>
                            <a:schemeClr val="tx1"/>
                          </a:solidFill>
                        </a:rPr>
                        <a:t> RASED – maitresse G</a:t>
                      </a:r>
                      <a:endParaRPr lang="fr-FR"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val="1584777667"/>
                  </a:ext>
                </a:extLst>
              </a:tr>
              <a:tr h="1073800">
                <a:tc>
                  <a:txBody>
                    <a:bodyPr/>
                    <a:lstStyle/>
                    <a:p>
                      <a:r>
                        <a:rPr lang="fr-FR" dirty="0" smtClean="0">
                          <a:solidFill>
                            <a:schemeClr val="tx1"/>
                          </a:solidFill>
                        </a:rPr>
                        <a:t>Personnel de restauration de cantine </a:t>
                      </a:r>
                      <a:endParaRPr lang="fr-FR" dirty="0">
                        <a:solidFill>
                          <a:schemeClr val="tx1"/>
                        </a:solidFill>
                      </a:endParaRPr>
                    </a:p>
                  </a:txBody>
                  <a:tcPr>
                    <a:solidFill>
                      <a:schemeClr val="accent1">
                        <a:lumMod val="60000"/>
                        <a:lumOff val="40000"/>
                      </a:schemeClr>
                    </a:solidFill>
                  </a:tcPr>
                </a:tc>
                <a:tc>
                  <a:txBody>
                    <a:bodyPr/>
                    <a:lstStyle/>
                    <a:p>
                      <a:r>
                        <a:rPr lang="fr-FR" dirty="0" smtClean="0">
                          <a:solidFill>
                            <a:schemeClr val="tx1"/>
                          </a:solidFill>
                        </a:rPr>
                        <a:t>Personnel</a:t>
                      </a:r>
                      <a:r>
                        <a:rPr lang="fr-FR" baseline="0" dirty="0" smtClean="0">
                          <a:solidFill>
                            <a:schemeClr val="tx1"/>
                          </a:solidFill>
                        </a:rPr>
                        <a:t> d’entretien</a:t>
                      </a:r>
                      <a:endParaRPr lang="fr-FR"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val="655607242"/>
                  </a:ext>
                </a:extLst>
              </a:tr>
            </a:tbl>
          </a:graphicData>
        </a:graphic>
      </p:graphicFrame>
      <p:pic>
        <p:nvPicPr>
          <p:cNvPr id="6" name="Image 5"/>
          <p:cNvPicPr>
            <a:picLocks noChangeAspect="1"/>
          </p:cNvPicPr>
          <p:nvPr/>
        </p:nvPicPr>
        <p:blipFill>
          <a:blip r:embed="rId2"/>
          <a:stretch>
            <a:fillRect/>
          </a:stretch>
        </p:blipFill>
        <p:spPr>
          <a:xfrm>
            <a:off x="4326478" y="2172524"/>
            <a:ext cx="824457" cy="812927"/>
          </a:xfrm>
          <a:prstGeom prst="rect">
            <a:avLst/>
          </a:prstGeom>
        </p:spPr>
      </p:pic>
      <p:pic>
        <p:nvPicPr>
          <p:cNvPr id="8" name="Image 7"/>
          <p:cNvPicPr>
            <a:picLocks noChangeAspect="1"/>
          </p:cNvPicPr>
          <p:nvPr/>
        </p:nvPicPr>
        <p:blipFill rotWithShape="1">
          <a:blip r:embed="rId3"/>
          <a:srcRect l="13951" t="7659" r="8493"/>
          <a:stretch/>
        </p:blipFill>
        <p:spPr>
          <a:xfrm>
            <a:off x="3074845" y="3305432"/>
            <a:ext cx="759934" cy="842394"/>
          </a:xfrm>
          <a:prstGeom prst="rect">
            <a:avLst/>
          </a:prstGeom>
        </p:spPr>
      </p:pic>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57792" t="52076" r="33288" b="27204"/>
          <a:stretch/>
        </p:blipFill>
        <p:spPr>
          <a:xfrm>
            <a:off x="4390449" y="3327030"/>
            <a:ext cx="977872" cy="841321"/>
          </a:xfrm>
          <a:prstGeom prst="rect">
            <a:avLst/>
          </a:prstGeom>
        </p:spPr>
      </p:pic>
      <p:pic>
        <p:nvPicPr>
          <p:cNvPr id="10" name="Image 9"/>
          <p:cNvPicPr>
            <a:picLocks noChangeAspect="1"/>
          </p:cNvPicPr>
          <p:nvPr/>
        </p:nvPicPr>
        <p:blipFill rotWithShape="1">
          <a:blip r:embed="rId4">
            <a:extLst>
              <a:ext uri="{28A0092B-C50C-407E-A947-70E740481C1C}">
                <a14:useLocalDpi xmlns:a14="http://schemas.microsoft.com/office/drawing/2010/main" val="0"/>
              </a:ext>
            </a:extLst>
          </a:blip>
          <a:srcRect l="28572" t="52491" r="64661" b="25087"/>
          <a:stretch/>
        </p:blipFill>
        <p:spPr>
          <a:xfrm>
            <a:off x="7475367" y="3206025"/>
            <a:ext cx="767394" cy="941801"/>
          </a:xfrm>
          <a:prstGeom prst="rect">
            <a:avLst/>
          </a:prstGeom>
        </p:spPr>
      </p:pic>
      <p:pic>
        <p:nvPicPr>
          <p:cNvPr id="11" name="Image 10"/>
          <p:cNvPicPr>
            <a:picLocks noChangeAspect="1"/>
          </p:cNvPicPr>
          <p:nvPr/>
        </p:nvPicPr>
        <p:blipFill rotWithShape="1">
          <a:blip r:embed="rId4">
            <a:extLst>
              <a:ext uri="{28A0092B-C50C-407E-A947-70E740481C1C}">
                <a14:useLocalDpi xmlns:a14="http://schemas.microsoft.com/office/drawing/2010/main" val="0"/>
              </a:ext>
            </a:extLst>
          </a:blip>
          <a:srcRect l="70095" t="52491" r="22523" b="27578"/>
          <a:stretch/>
        </p:blipFill>
        <p:spPr>
          <a:xfrm>
            <a:off x="8819152" y="3270356"/>
            <a:ext cx="877471" cy="877470"/>
          </a:xfrm>
          <a:prstGeom prst="rect">
            <a:avLst/>
          </a:prstGeom>
        </p:spPr>
      </p:pic>
      <p:pic>
        <p:nvPicPr>
          <p:cNvPr id="12" name="Image 11"/>
          <p:cNvPicPr>
            <a:picLocks noChangeAspect="1"/>
          </p:cNvPicPr>
          <p:nvPr/>
        </p:nvPicPr>
        <p:blipFill rotWithShape="1">
          <a:blip r:embed="rId5"/>
          <a:srcRect l="9772" t="13010"/>
          <a:stretch/>
        </p:blipFill>
        <p:spPr>
          <a:xfrm>
            <a:off x="4166934" y="4536375"/>
            <a:ext cx="1968002" cy="807245"/>
          </a:xfrm>
          <a:prstGeom prst="rect">
            <a:avLst/>
          </a:prstGeom>
        </p:spPr>
      </p:pic>
      <p:pic>
        <p:nvPicPr>
          <p:cNvPr id="13" name="Image 12"/>
          <p:cNvPicPr>
            <a:picLocks noChangeAspect="1"/>
          </p:cNvPicPr>
          <p:nvPr/>
        </p:nvPicPr>
        <p:blipFill rotWithShape="1">
          <a:blip r:embed="rId6"/>
          <a:srcRect l="19780" t="53118" r="72302" b="25504"/>
          <a:stretch/>
        </p:blipFill>
        <p:spPr>
          <a:xfrm>
            <a:off x="9527556" y="4384751"/>
            <a:ext cx="755696" cy="755697"/>
          </a:xfrm>
          <a:prstGeom prst="rect">
            <a:avLst/>
          </a:prstGeom>
        </p:spPr>
      </p:pic>
      <p:pic>
        <p:nvPicPr>
          <p:cNvPr id="14" name="Image 13"/>
          <p:cNvPicPr>
            <a:picLocks noChangeAspect="1"/>
          </p:cNvPicPr>
          <p:nvPr/>
        </p:nvPicPr>
        <p:blipFill rotWithShape="1">
          <a:blip r:embed="rId4">
            <a:extLst>
              <a:ext uri="{28A0092B-C50C-407E-A947-70E740481C1C}">
                <a14:useLocalDpi xmlns:a14="http://schemas.microsoft.com/office/drawing/2010/main" val="0"/>
              </a:ext>
            </a:extLst>
          </a:blip>
          <a:srcRect l="26880" t="1834" r="66046" b="74914"/>
          <a:stretch/>
        </p:blipFill>
        <p:spPr>
          <a:xfrm>
            <a:off x="5389848" y="5659827"/>
            <a:ext cx="629587" cy="766454"/>
          </a:xfrm>
          <a:prstGeom prst="rect">
            <a:avLst/>
          </a:prstGeom>
        </p:spPr>
      </p:pic>
      <p:pic>
        <p:nvPicPr>
          <p:cNvPr id="15" name="Image 14"/>
          <p:cNvPicPr>
            <a:picLocks noChangeAspect="1"/>
          </p:cNvPicPr>
          <p:nvPr/>
        </p:nvPicPr>
        <p:blipFill rotWithShape="1">
          <a:blip r:embed="rId4">
            <a:extLst>
              <a:ext uri="{28A0092B-C50C-407E-A947-70E740481C1C}">
                <a14:useLocalDpi xmlns:a14="http://schemas.microsoft.com/office/drawing/2010/main" val="0"/>
              </a:ext>
            </a:extLst>
          </a:blip>
          <a:srcRect l="-577" t="4412" r="93419" b="77820"/>
          <a:stretch/>
        </p:blipFill>
        <p:spPr>
          <a:xfrm>
            <a:off x="8038306" y="2172524"/>
            <a:ext cx="780846" cy="717856"/>
          </a:xfrm>
          <a:prstGeom prst="rect">
            <a:avLst/>
          </a:prstGeom>
        </p:spPr>
      </p:pic>
      <p:pic>
        <p:nvPicPr>
          <p:cNvPr id="16" name="Image 15"/>
          <p:cNvPicPr>
            <a:picLocks noChangeAspect="1"/>
          </p:cNvPicPr>
          <p:nvPr/>
        </p:nvPicPr>
        <p:blipFill rotWithShape="1">
          <a:blip r:embed="rId4">
            <a:extLst>
              <a:ext uri="{28A0092B-C50C-407E-A947-70E740481C1C}">
                <a14:useLocalDpi xmlns:a14="http://schemas.microsoft.com/office/drawing/2010/main" val="0"/>
              </a:ext>
            </a:extLst>
          </a:blip>
          <a:srcRect l="54101" t="4741" r="38825" b="75329"/>
          <a:stretch/>
        </p:blipFill>
        <p:spPr>
          <a:xfrm>
            <a:off x="9242407" y="2185383"/>
            <a:ext cx="766734" cy="800068"/>
          </a:xfrm>
          <a:prstGeom prst="rect">
            <a:avLst/>
          </a:prstGeom>
        </p:spPr>
      </p:pic>
      <p:pic>
        <p:nvPicPr>
          <p:cNvPr id="17" name="Image 16"/>
          <p:cNvPicPr>
            <a:picLocks noChangeAspect="1"/>
          </p:cNvPicPr>
          <p:nvPr/>
        </p:nvPicPr>
        <p:blipFill rotWithShape="1">
          <a:blip r:embed="rId4">
            <a:extLst>
              <a:ext uri="{28A0092B-C50C-407E-A947-70E740481C1C}">
                <a14:useLocalDpi xmlns:a14="http://schemas.microsoft.com/office/drawing/2010/main" val="0"/>
              </a:ext>
            </a:extLst>
          </a:blip>
          <a:srcRect l="8119" t="1419" r="85268" b="75744"/>
          <a:stretch/>
        </p:blipFill>
        <p:spPr>
          <a:xfrm>
            <a:off x="8924083" y="5547126"/>
            <a:ext cx="702216" cy="898184"/>
          </a:xfrm>
          <a:prstGeom prst="rect">
            <a:avLst/>
          </a:prstGeom>
        </p:spPr>
      </p:pic>
      <p:pic>
        <p:nvPicPr>
          <p:cNvPr id="18" name="Image 17"/>
          <p:cNvPicPr>
            <a:picLocks noChangeAspect="1"/>
          </p:cNvPicPr>
          <p:nvPr/>
        </p:nvPicPr>
        <p:blipFill rotWithShape="1">
          <a:blip r:embed="rId4">
            <a:extLst>
              <a:ext uri="{28A0092B-C50C-407E-A947-70E740481C1C}">
                <a14:useLocalDpi xmlns:a14="http://schemas.microsoft.com/office/drawing/2010/main" val="0"/>
              </a:ext>
            </a:extLst>
          </a:blip>
          <a:srcRect l="79015" t="54152" r="13450" b="26747"/>
          <a:stretch/>
        </p:blipFill>
        <p:spPr>
          <a:xfrm>
            <a:off x="4326478" y="5733131"/>
            <a:ext cx="773137" cy="725800"/>
          </a:xfrm>
          <a:prstGeom prst="rect">
            <a:avLst/>
          </a:prstGeom>
        </p:spPr>
      </p:pic>
    </p:spTree>
    <p:extLst>
      <p:ext uri="{BB962C8B-B14F-4D97-AF65-F5344CB8AC3E}">
        <p14:creationId xmlns:p14="http://schemas.microsoft.com/office/powerpoint/2010/main" val="18262047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p:cNvSpPr>
            <a:spLocks noGrp="1"/>
          </p:cNvSpPr>
          <p:nvPr>
            <p:ph type="pic" sz="quarter" idx="15"/>
          </p:nvPr>
        </p:nvSpPr>
        <p:spPr>
          <a:xfrm>
            <a:off x="8375952" y="1952718"/>
            <a:ext cx="3240000" cy="1934810"/>
          </a:xfrm>
        </p:spPr>
      </p:sp>
      <p:sp>
        <p:nvSpPr>
          <p:cNvPr id="10" name="Espace réservé pour une image  3"/>
          <p:cNvSpPr>
            <a:spLocks noGrp="1"/>
          </p:cNvSpPr>
          <p:nvPr>
            <p:ph type="pic" sz="quarter" idx="16"/>
          </p:nvPr>
        </p:nvSpPr>
        <p:spPr>
          <a:xfrm>
            <a:off x="4548452" y="1935555"/>
            <a:ext cx="3240000" cy="1913210"/>
          </a:xfrm>
          <a:prstGeom prst="rect">
            <a:avLst/>
          </a:prstGeom>
        </p:spPr>
      </p:sp>
      <p:sp>
        <p:nvSpPr>
          <p:cNvPr id="30" name="Espace réservé pour une image  3"/>
          <p:cNvSpPr>
            <a:spLocks noGrp="1"/>
          </p:cNvSpPr>
          <p:nvPr>
            <p:ph type="pic" sz="quarter" idx="17"/>
          </p:nvPr>
        </p:nvSpPr>
        <p:spPr>
          <a:xfrm>
            <a:off x="1111913" y="1935555"/>
            <a:ext cx="3240000" cy="1937144"/>
          </a:xfrm>
          <a:prstGeom prst="rect">
            <a:avLst/>
          </a:prstGeom>
        </p:spPr>
      </p:sp>
      <p:sp>
        <p:nvSpPr>
          <p:cNvPr id="31" name="Espace réservé pour une image  3"/>
          <p:cNvSpPr>
            <a:spLocks noGrp="1"/>
          </p:cNvSpPr>
          <p:nvPr>
            <p:ph type="pic" sz="quarter" idx="18"/>
          </p:nvPr>
        </p:nvSpPr>
        <p:spPr>
          <a:xfrm>
            <a:off x="1028052" y="4310386"/>
            <a:ext cx="3240000" cy="2160000"/>
          </a:xfrm>
          <a:prstGeom prst="rect">
            <a:avLst/>
          </a:prstGeom>
        </p:spPr>
      </p:sp>
      <p:sp>
        <p:nvSpPr>
          <p:cNvPr id="32" name="Espace réservé pour une image  3"/>
          <p:cNvSpPr>
            <a:spLocks noGrp="1"/>
          </p:cNvSpPr>
          <p:nvPr>
            <p:ph type="pic" sz="quarter" idx="19"/>
          </p:nvPr>
        </p:nvSpPr>
        <p:spPr>
          <a:xfrm>
            <a:off x="4674459" y="4265653"/>
            <a:ext cx="3240000" cy="2160000"/>
          </a:xfrm>
          <a:prstGeom prst="rect">
            <a:avLst/>
          </a:prstGeom>
        </p:spPr>
      </p:sp>
      <p:sp>
        <p:nvSpPr>
          <p:cNvPr id="34" name="Espace réservé pour une image  3"/>
          <p:cNvSpPr>
            <a:spLocks noGrp="1"/>
          </p:cNvSpPr>
          <p:nvPr>
            <p:ph type="pic" sz="quarter" idx="20"/>
          </p:nvPr>
        </p:nvSpPr>
        <p:spPr>
          <a:xfrm>
            <a:off x="8421280" y="4310386"/>
            <a:ext cx="3240000" cy="2160000"/>
          </a:xfrm>
          <a:prstGeom prst="rect">
            <a:avLst/>
          </a:prstGeom>
        </p:spPr>
      </p:sp>
      <p:sp>
        <p:nvSpPr>
          <p:cNvPr id="15" name="Espace réservé du texte 8"/>
          <p:cNvSpPr>
            <a:spLocks noGrp="1"/>
          </p:cNvSpPr>
          <p:nvPr>
            <p:ph type="body" sz="half" idx="4294967295"/>
          </p:nvPr>
        </p:nvSpPr>
        <p:spPr>
          <a:xfrm>
            <a:off x="959370" y="1445064"/>
            <a:ext cx="3263900" cy="360363"/>
          </a:xfrm>
          <a:prstGeom prst="rect">
            <a:avLst/>
          </a:prstGeom>
        </p:spPr>
        <p:txBody>
          <a:bodyPr>
            <a:noAutofit/>
          </a:bodyPr>
          <a:lstStyle/>
          <a:p>
            <a:pPr marL="285750" indent="-285750">
              <a:buFont typeface="Arial" panose="020B0604020202020204" pitchFamily="34" charset="0"/>
              <a:buChar char="•"/>
            </a:pPr>
            <a:r>
              <a:rPr lang="fr-FR" b="1" dirty="0" smtClean="0"/>
              <a:t>La classe</a:t>
            </a:r>
            <a:endParaRPr lang="fr-FR" b="1" dirty="0"/>
          </a:p>
        </p:txBody>
      </p:sp>
      <p:sp>
        <p:nvSpPr>
          <p:cNvPr id="16" name="Espace réservé du texte 9"/>
          <p:cNvSpPr>
            <a:spLocks noGrp="1"/>
          </p:cNvSpPr>
          <p:nvPr>
            <p:ph type="body" sz="quarter" idx="4294967295"/>
          </p:nvPr>
        </p:nvSpPr>
        <p:spPr>
          <a:xfrm>
            <a:off x="8352052" y="1500202"/>
            <a:ext cx="3263900" cy="360363"/>
          </a:xfrm>
          <a:prstGeom prst="rect">
            <a:avLst/>
          </a:prstGeom>
        </p:spPr>
        <p:txBody>
          <a:bodyPr>
            <a:noAutofit/>
          </a:bodyPr>
          <a:lstStyle/>
          <a:p>
            <a:r>
              <a:rPr lang="fr-FR" b="1" dirty="0" smtClean="0"/>
              <a:t>La salle de motricité</a:t>
            </a:r>
            <a:endParaRPr lang="fr-FR" b="1" dirty="0"/>
          </a:p>
        </p:txBody>
      </p:sp>
      <p:sp>
        <p:nvSpPr>
          <p:cNvPr id="17" name="Espace réservé du texte 10"/>
          <p:cNvSpPr>
            <a:spLocks noGrp="1"/>
          </p:cNvSpPr>
          <p:nvPr>
            <p:ph type="body" sz="quarter" idx="4294967295"/>
          </p:nvPr>
        </p:nvSpPr>
        <p:spPr>
          <a:xfrm>
            <a:off x="4492646" y="1442981"/>
            <a:ext cx="3603625" cy="360363"/>
          </a:xfrm>
          <a:prstGeom prst="rect">
            <a:avLst/>
          </a:prstGeom>
        </p:spPr>
        <p:txBody>
          <a:bodyPr>
            <a:noAutofit/>
          </a:bodyPr>
          <a:lstStyle/>
          <a:p>
            <a:r>
              <a:rPr lang="fr-FR" b="1" dirty="0" smtClean="0"/>
              <a:t>La cour de récréation</a:t>
            </a:r>
            <a:endParaRPr lang="fr-FR" b="1" dirty="0"/>
          </a:p>
        </p:txBody>
      </p:sp>
      <p:sp>
        <p:nvSpPr>
          <p:cNvPr id="13" name="Espace réservé du texte 8"/>
          <p:cNvSpPr>
            <a:spLocks noGrp="1"/>
          </p:cNvSpPr>
          <p:nvPr>
            <p:ph type="body" sz="half" idx="4294967295"/>
          </p:nvPr>
        </p:nvSpPr>
        <p:spPr>
          <a:xfrm>
            <a:off x="905325" y="3936348"/>
            <a:ext cx="3262313" cy="360363"/>
          </a:xfrm>
          <a:prstGeom prst="rect">
            <a:avLst/>
          </a:prstGeom>
        </p:spPr>
        <p:txBody>
          <a:bodyPr>
            <a:noAutofit/>
          </a:bodyPr>
          <a:lstStyle/>
          <a:p>
            <a:pPr marL="285750" indent="-285750">
              <a:buFont typeface="Arial" panose="020B0604020202020204" pitchFamily="34" charset="0"/>
              <a:buChar char="•"/>
            </a:pPr>
            <a:r>
              <a:rPr lang="fr-FR" b="1" dirty="0" smtClean="0"/>
              <a:t>Les porte-manteaux</a:t>
            </a:r>
            <a:endParaRPr lang="fr-FR" b="1" dirty="0"/>
          </a:p>
        </p:txBody>
      </p:sp>
      <p:sp>
        <p:nvSpPr>
          <p:cNvPr id="14" name="Espace réservé du texte 8"/>
          <p:cNvSpPr>
            <a:spLocks noGrp="1"/>
          </p:cNvSpPr>
          <p:nvPr>
            <p:ph type="body" sz="half" idx="4294967295"/>
          </p:nvPr>
        </p:nvSpPr>
        <p:spPr>
          <a:xfrm>
            <a:off x="8444684" y="3979681"/>
            <a:ext cx="3263900" cy="360363"/>
          </a:xfrm>
          <a:prstGeom prst="rect">
            <a:avLst/>
          </a:prstGeom>
        </p:spPr>
        <p:txBody>
          <a:bodyPr>
            <a:noAutofit/>
          </a:bodyPr>
          <a:lstStyle/>
          <a:p>
            <a:pPr marL="285750" indent="-285750">
              <a:buFont typeface="Arial" panose="020B0604020202020204" pitchFamily="34" charset="0"/>
              <a:buChar char="•"/>
            </a:pPr>
            <a:r>
              <a:rPr lang="fr-FR" b="1" dirty="0" smtClean="0"/>
              <a:t>Les toilettes </a:t>
            </a:r>
            <a:endParaRPr lang="fr-FR" b="1" dirty="0"/>
          </a:p>
        </p:txBody>
      </p:sp>
      <p:sp>
        <p:nvSpPr>
          <p:cNvPr id="2" name="ZoneTexte 1"/>
          <p:cNvSpPr txBox="1"/>
          <p:nvPr/>
        </p:nvSpPr>
        <p:spPr>
          <a:xfrm>
            <a:off x="959370" y="525563"/>
            <a:ext cx="10418164"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4400" dirty="0" smtClean="0">
                <a:solidFill>
                  <a:srgbClr val="7030A0"/>
                </a:solidFill>
              </a:rPr>
              <a:t>Les lieux</a:t>
            </a:r>
            <a:endParaRPr lang="fr-FR" sz="4400" dirty="0">
              <a:solidFill>
                <a:srgbClr val="7030A0"/>
              </a:solidFill>
            </a:endParaRPr>
          </a:p>
        </p:txBody>
      </p:sp>
      <p:sp>
        <p:nvSpPr>
          <p:cNvPr id="18" name="Espace réservé du texte 8"/>
          <p:cNvSpPr txBox="1">
            <a:spLocks/>
          </p:cNvSpPr>
          <p:nvPr/>
        </p:nvSpPr>
        <p:spPr>
          <a:xfrm>
            <a:off x="4674459" y="3905464"/>
            <a:ext cx="3263404" cy="36018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85750" indent="-285750"/>
            <a:r>
              <a:rPr lang="fr-FR" b="1" dirty="0" smtClean="0"/>
              <a:t>La bibliothèque</a:t>
            </a:r>
            <a:endParaRPr lang="fr-FR" b="1" dirty="0"/>
          </a:p>
        </p:txBody>
      </p:sp>
    </p:spTree>
    <p:extLst>
      <p:ext uri="{BB962C8B-B14F-4D97-AF65-F5344CB8AC3E}">
        <p14:creationId xmlns:p14="http://schemas.microsoft.com/office/powerpoint/2010/main" val="666807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p:cNvSpPr>
            <a:spLocks noGrp="1"/>
          </p:cNvSpPr>
          <p:nvPr>
            <p:ph type="pic" sz="quarter" idx="15"/>
          </p:nvPr>
        </p:nvSpPr>
        <p:spPr>
          <a:xfrm>
            <a:off x="8406562" y="1912200"/>
            <a:ext cx="3240000" cy="1934810"/>
          </a:xfrm>
        </p:spPr>
      </p:sp>
      <p:sp>
        <p:nvSpPr>
          <p:cNvPr id="10" name="Espace réservé pour une image  3"/>
          <p:cNvSpPr>
            <a:spLocks noGrp="1"/>
          </p:cNvSpPr>
          <p:nvPr>
            <p:ph type="pic" sz="quarter" idx="16"/>
          </p:nvPr>
        </p:nvSpPr>
        <p:spPr>
          <a:xfrm>
            <a:off x="4744671" y="1947522"/>
            <a:ext cx="3240000" cy="1913210"/>
          </a:xfrm>
          <a:prstGeom prst="rect">
            <a:avLst/>
          </a:prstGeom>
        </p:spPr>
      </p:sp>
      <p:sp>
        <p:nvSpPr>
          <p:cNvPr id="30" name="Espace réservé pour une image  3"/>
          <p:cNvSpPr>
            <a:spLocks noGrp="1"/>
          </p:cNvSpPr>
          <p:nvPr>
            <p:ph type="pic" sz="quarter" idx="17"/>
          </p:nvPr>
        </p:nvSpPr>
        <p:spPr>
          <a:xfrm>
            <a:off x="742559" y="1923588"/>
            <a:ext cx="3240000" cy="1937144"/>
          </a:xfrm>
          <a:prstGeom prst="rect">
            <a:avLst/>
          </a:prstGeom>
        </p:spPr>
      </p:sp>
      <p:sp>
        <p:nvSpPr>
          <p:cNvPr id="31" name="Espace réservé pour une image  3"/>
          <p:cNvSpPr>
            <a:spLocks noGrp="1"/>
          </p:cNvSpPr>
          <p:nvPr>
            <p:ph type="pic" sz="quarter" idx="18"/>
          </p:nvPr>
        </p:nvSpPr>
        <p:spPr>
          <a:xfrm>
            <a:off x="719155" y="4310386"/>
            <a:ext cx="3240000" cy="2160000"/>
          </a:xfrm>
          <a:prstGeom prst="rect">
            <a:avLst/>
          </a:prstGeom>
        </p:spPr>
      </p:sp>
      <p:sp>
        <p:nvSpPr>
          <p:cNvPr id="32" name="Espace réservé pour une image  3"/>
          <p:cNvSpPr>
            <a:spLocks noGrp="1"/>
          </p:cNvSpPr>
          <p:nvPr>
            <p:ph type="pic" sz="quarter" idx="19"/>
          </p:nvPr>
        </p:nvSpPr>
        <p:spPr>
          <a:xfrm>
            <a:off x="4744671" y="4310386"/>
            <a:ext cx="3240000" cy="2160000"/>
          </a:xfrm>
          <a:prstGeom prst="rect">
            <a:avLst/>
          </a:prstGeom>
        </p:spPr>
      </p:sp>
      <p:sp>
        <p:nvSpPr>
          <p:cNvPr id="34" name="Espace réservé pour une image  3"/>
          <p:cNvSpPr>
            <a:spLocks noGrp="1"/>
          </p:cNvSpPr>
          <p:nvPr>
            <p:ph type="pic" sz="quarter" idx="20"/>
          </p:nvPr>
        </p:nvSpPr>
        <p:spPr>
          <a:xfrm>
            <a:off x="8770187" y="4325805"/>
            <a:ext cx="3240000" cy="2160000"/>
          </a:xfrm>
          <a:prstGeom prst="rect">
            <a:avLst/>
          </a:prstGeom>
        </p:spPr>
      </p:sp>
      <p:sp>
        <p:nvSpPr>
          <p:cNvPr id="15" name="Espace réservé du texte 8"/>
          <p:cNvSpPr>
            <a:spLocks noGrp="1"/>
          </p:cNvSpPr>
          <p:nvPr>
            <p:ph type="body" sz="half" idx="4294967295"/>
          </p:nvPr>
        </p:nvSpPr>
        <p:spPr>
          <a:xfrm>
            <a:off x="959370" y="1486634"/>
            <a:ext cx="3263900" cy="360363"/>
          </a:xfrm>
          <a:prstGeom prst="rect">
            <a:avLst/>
          </a:prstGeom>
        </p:spPr>
        <p:txBody>
          <a:bodyPr>
            <a:noAutofit/>
          </a:bodyPr>
          <a:lstStyle/>
          <a:p>
            <a:pPr marL="285750" indent="-285750">
              <a:buFont typeface="Arial" panose="020B0604020202020204" pitchFamily="34" charset="0"/>
              <a:buChar char="•"/>
            </a:pPr>
            <a:r>
              <a:rPr lang="fr-FR" b="1" dirty="0" smtClean="0"/>
              <a:t>Le dortoir</a:t>
            </a:r>
            <a:endParaRPr lang="fr-FR" b="1" dirty="0"/>
          </a:p>
        </p:txBody>
      </p:sp>
      <p:sp>
        <p:nvSpPr>
          <p:cNvPr id="16" name="Espace réservé du texte 9"/>
          <p:cNvSpPr>
            <a:spLocks noGrp="1"/>
          </p:cNvSpPr>
          <p:nvPr>
            <p:ph type="body" sz="quarter" idx="4294967295"/>
          </p:nvPr>
        </p:nvSpPr>
        <p:spPr>
          <a:xfrm>
            <a:off x="4744671" y="1486633"/>
            <a:ext cx="3263900" cy="360363"/>
          </a:xfrm>
          <a:prstGeom prst="rect">
            <a:avLst/>
          </a:prstGeom>
        </p:spPr>
        <p:txBody>
          <a:bodyPr>
            <a:noAutofit/>
          </a:bodyPr>
          <a:lstStyle/>
          <a:p>
            <a:r>
              <a:rPr lang="fr-FR" b="1" dirty="0" smtClean="0"/>
              <a:t>La cantine</a:t>
            </a:r>
            <a:endParaRPr lang="fr-FR" b="1" dirty="0"/>
          </a:p>
        </p:txBody>
      </p:sp>
      <p:sp>
        <p:nvSpPr>
          <p:cNvPr id="17" name="Espace réservé du texte 10"/>
          <p:cNvSpPr>
            <a:spLocks noGrp="1"/>
          </p:cNvSpPr>
          <p:nvPr>
            <p:ph type="body" sz="quarter" idx="4294967295"/>
          </p:nvPr>
        </p:nvSpPr>
        <p:spPr>
          <a:xfrm>
            <a:off x="8406562" y="1535483"/>
            <a:ext cx="3603625" cy="360363"/>
          </a:xfrm>
          <a:prstGeom prst="rect">
            <a:avLst/>
          </a:prstGeom>
        </p:spPr>
        <p:txBody>
          <a:bodyPr>
            <a:noAutofit/>
          </a:bodyPr>
          <a:lstStyle/>
          <a:p>
            <a:r>
              <a:rPr lang="fr-FR" b="1" dirty="0" smtClean="0"/>
              <a:t>…</a:t>
            </a:r>
            <a:endParaRPr lang="fr-FR" b="1" dirty="0"/>
          </a:p>
        </p:txBody>
      </p:sp>
      <p:sp>
        <p:nvSpPr>
          <p:cNvPr id="13" name="Espace réservé du texte 8"/>
          <p:cNvSpPr>
            <a:spLocks noGrp="1"/>
          </p:cNvSpPr>
          <p:nvPr>
            <p:ph type="body" sz="half" idx="4294967295"/>
          </p:nvPr>
        </p:nvSpPr>
        <p:spPr>
          <a:xfrm>
            <a:off x="0" y="3927475"/>
            <a:ext cx="3262313" cy="360363"/>
          </a:xfrm>
          <a:prstGeom prst="rect">
            <a:avLst/>
          </a:prstGeom>
        </p:spPr>
        <p:txBody>
          <a:bodyPr>
            <a:noAutofit/>
          </a:bodyPr>
          <a:lstStyle/>
          <a:p>
            <a:pPr marL="285750" indent="-285750">
              <a:buFont typeface="Arial" panose="020B0604020202020204" pitchFamily="34" charset="0"/>
              <a:buChar char="•"/>
            </a:pPr>
            <a:r>
              <a:rPr lang="fr-FR" b="1" dirty="0" smtClean="0"/>
              <a:t>…</a:t>
            </a:r>
            <a:endParaRPr lang="fr-FR" b="1" dirty="0"/>
          </a:p>
        </p:txBody>
      </p:sp>
      <p:sp>
        <p:nvSpPr>
          <p:cNvPr id="14" name="Espace réservé du texte 8"/>
          <p:cNvSpPr>
            <a:spLocks noGrp="1"/>
          </p:cNvSpPr>
          <p:nvPr>
            <p:ph type="body" sz="half" idx="4294967295"/>
          </p:nvPr>
        </p:nvSpPr>
        <p:spPr>
          <a:xfrm>
            <a:off x="8928100" y="3965575"/>
            <a:ext cx="3263900" cy="360363"/>
          </a:xfrm>
          <a:prstGeom prst="rect">
            <a:avLst/>
          </a:prstGeom>
        </p:spPr>
        <p:txBody>
          <a:bodyPr>
            <a:noAutofit/>
          </a:bodyPr>
          <a:lstStyle/>
          <a:p>
            <a:pPr marL="285750" indent="-285750">
              <a:buFont typeface="Arial" panose="020B0604020202020204" pitchFamily="34" charset="0"/>
              <a:buChar char="•"/>
            </a:pPr>
            <a:r>
              <a:rPr lang="fr-FR" b="1" dirty="0" smtClean="0"/>
              <a:t>…</a:t>
            </a:r>
            <a:endParaRPr lang="fr-FR" b="1" dirty="0"/>
          </a:p>
        </p:txBody>
      </p:sp>
      <p:sp>
        <p:nvSpPr>
          <p:cNvPr id="18" name="Espace réservé du texte 8"/>
          <p:cNvSpPr txBox="1">
            <a:spLocks/>
          </p:cNvSpPr>
          <p:nvPr/>
        </p:nvSpPr>
        <p:spPr>
          <a:xfrm>
            <a:off x="8845541" y="3905464"/>
            <a:ext cx="3263404" cy="36018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85750" indent="-285750"/>
            <a:r>
              <a:rPr lang="fr-FR" b="1" dirty="0" smtClean="0"/>
              <a:t>…</a:t>
            </a:r>
            <a:endParaRPr lang="fr-FR" b="1" dirty="0"/>
          </a:p>
        </p:txBody>
      </p:sp>
      <p:sp>
        <p:nvSpPr>
          <p:cNvPr id="19" name="ZoneTexte 18"/>
          <p:cNvSpPr txBox="1"/>
          <p:nvPr/>
        </p:nvSpPr>
        <p:spPr>
          <a:xfrm>
            <a:off x="959370" y="524229"/>
            <a:ext cx="10418164"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4400" dirty="0" smtClean="0">
                <a:solidFill>
                  <a:srgbClr val="7030A0"/>
                </a:solidFill>
              </a:rPr>
              <a:t>Les lieux</a:t>
            </a:r>
            <a:endParaRPr lang="fr-FR" sz="4400" dirty="0">
              <a:solidFill>
                <a:srgbClr val="7030A0"/>
              </a:solidFill>
            </a:endParaRPr>
          </a:p>
        </p:txBody>
      </p:sp>
    </p:spTree>
    <p:extLst>
      <p:ext uri="{BB962C8B-B14F-4D97-AF65-F5344CB8AC3E}">
        <p14:creationId xmlns:p14="http://schemas.microsoft.com/office/powerpoint/2010/main" val="3296939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260</TotalTime>
  <Words>2500</Words>
  <Application>Microsoft Office PowerPoint</Application>
  <PresentationFormat>Grand écran</PresentationFormat>
  <Paragraphs>329</Paragraphs>
  <Slides>44</Slides>
  <Notes>20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44</vt:i4>
      </vt:variant>
    </vt:vector>
  </HeadingPairs>
  <TitlesOfParts>
    <vt:vector size="51" baseType="lpstr">
      <vt:lpstr>Arial</vt:lpstr>
      <vt:lpstr>Calibri</vt:lpstr>
      <vt:lpstr>Gill Sans MT</vt:lpstr>
      <vt:lpstr>Impact</vt:lpstr>
      <vt:lpstr>Times New Roman</vt:lpstr>
      <vt:lpstr>Wingdings</vt:lpstr>
      <vt:lpstr>Badge</vt:lpstr>
      <vt:lpstr>Avertissement </vt:lpstr>
      <vt:lpstr>Pour une 1ère rentrée réussie à l’école maternelle </vt:lpstr>
      <vt:lpstr>Présentation PowerPoint</vt:lpstr>
      <vt:lpstr>Bienvenue à l’école maternelle </vt:lpstr>
      <vt:lpstr>Présentation PowerPoint</vt:lpstr>
      <vt:lpstr>La structure de l’école </vt:lpstr>
      <vt:lpstr>L’équipe de l’école</vt:lpstr>
      <vt:lpstr>Présentation PowerPoint</vt:lpstr>
      <vt:lpstr>Présentation PowerPoint</vt:lpstr>
      <vt:lpstr>Présentation PowerPoint</vt:lpstr>
      <vt:lpstr>Présentation PowerPoint</vt:lpstr>
      <vt:lpstr>Présentation PowerPoint</vt:lpstr>
      <vt:lpstr>Ce qu’on fait à l’école  (autre exemple)</vt:lpstr>
      <vt:lpstr>Ce qu’on fait à l’école  (autre exemple)</vt:lpstr>
      <vt:lpstr>Présentation PowerPoint</vt:lpstr>
      <vt:lpstr>Une école pour apprendre et pour affirmer sa personnalité</vt:lpstr>
      <vt:lpstr>Les besoins du jeune enfant</vt:lpstr>
      <vt:lpstr>Présentation PowerPoint</vt:lpstr>
      <vt:lpstr>Présentation PowerPoint</vt:lpstr>
      <vt:lpstr>Le langage oral</vt:lpstr>
      <vt:lpstr>Le langage écrit </vt:lpstr>
      <vt:lpstr>Apprendre ensemble et vivre ensemble :       un enjeu essentiel</vt:lpstr>
      <vt:lpstr>Les outils pour structurer sa pensée (Premiers pas vers les Mathématiques)</vt:lpstr>
      <vt:lpstr>Explorer le monde (Premiers pas vers les sciences)</vt:lpstr>
      <vt:lpstr>Agir, s’exprimer, comprendre à travers les activités physiques quotidiennement</vt:lpstr>
      <vt:lpstr>Agir, s’exprimer, comprendre à travers les activités artistiques</vt:lpstr>
      <vt:lpstr>Quelques conseils pour bien vivre ensemble </vt:lpstr>
      <vt:lpstr>La communication école-famille</vt:lpstr>
      <vt:lpstr>L’ACCOMPAGEMENT ET L’ENGAGEMENT DES PARENTS</vt:lpstr>
      <vt:lpstr>Les vêtements</vt:lpstr>
      <vt:lpstr>Règlement de l’école lien vers le document sur l’ENT</vt:lpstr>
      <vt:lpstr>Quelques conseils pour une rentrée en douceur</vt:lpstr>
      <vt:lpstr>Pendant les vacances, n’hésitez pas à</vt:lpstr>
      <vt:lpstr>La rentrée</vt:lpstr>
      <vt:lpstr>Les premiers jours…                                   … à la maison</vt:lpstr>
      <vt:lpstr>Les premiers jours…                                                     … à l’école</vt:lpstr>
      <vt:lpstr>Pourquoi aller à l’école?</vt:lpstr>
      <vt:lpstr>Des pistes et supports pour une éducation conjointe à la propreté</vt:lpstr>
      <vt:lpstr>Des supports  pour préparer la rentrée :</vt:lpstr>
      <vt:lpstr>Présentation PowerPoint</vt:lpstr>
      <vt:lpstr> deux vidéos pour découvrir les missions et l’organisation de la vie à l’école</vt:lpstr>
      <vt:lpstr>La mallette des parents </vt:lpstr>
      <vt:lpstr>Préparation de la 1ère rentrée des classes - Un extrait de l’émission "La Maison des maternelles" :</vt:lpstr>
      <vt:lpstr>Conseils d’un psychologue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Pour une 1ère rentrée réussie à l’école maternelle </dc:title>
  <dc:creator>utilisateur</dc:creator>
  <cp:lastModifiedBy>utilisateur</cp:lastModifiedBy>
  <cp:revision>29</cp:revision>
  <cp:lastPrinted>2022-06-09T09:50:30Z</cp:lastPrinted>
  <dcterms:created xsi:type="dcterms:W3CDTF">2022-06-08T17:02:47Z</dcterms:created>
  <dcterms:modified xsi:type="dcterms:W3CDTF">2022-06-10T13:12:59Z</dcterms:modified>
</cp:coreProperties>
</file>